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45"/>
  </p:notesMasterIdLst>
  <p:sldIdLst>
    <p:sldId id="317" r:id="rId2"/>
    <p:sldId id="320" r:id="rId3"/>
    <p:sldId id="318" r:id="rId4"/>
    <p:sldId id="319" r:id="rId5"/>
    <p:sldId id="324" r:id="rId6"/>
    <p:sldId id="325" r:id="rId7"/>
    <p:sldId id="326" r:id="rId8"/>
    <p:sldId id="264" r:id="rId9"/>
    <p:sldId id="265" r:id="rId10"/>
    <p:sldId id="285" r:id="rId11"/>
    <p:sldId id="283" r:id="rId12"/>
    <p:sldId id="284" r:id="rId13"/>
    <p:sldId id="289" r:id="rId14"/>
    <p:sldId id="295" r:id="rId15"/>
    <p:sldId id="323" r:id="rId16"/>
    <p:sldId id="293" r:id="rId17"/>
    <p:sldId id="290" r:id="rId18"/>
    <p:sldId id="288" r:id="rId19"/>
    <p:sldId id="296" r:id="rId20"/>
    <p:sldId id="269" r:id="rId21"/>
    <p:sldId id="313" r:id="rId22"/>
    <p:sldId id="270" r:id="rId23"/>
    <p:sldId id="301" r:id="rId24"/>
    <p:sldId id="271" r:id="rId25"/>
    <p:sldId id="303" r:id="rId26"/>
    <p:sldId id="314" r:id="rId27"/>
    <p:sldId id="292" r:id="rId28"/>
    <p:sldId id="305" r:id="rId29"/>
    <p:sldId id="298" r:id="rId30"/>
    <p:sldId id="327" r:id="rId31"/>
    <p:sldId id="307" r:id="rId32"/>
    <p:sldId id="329" r:id="rId33"/>
    <p:sldId id="328" r:id="rId34"/>
    <p:sldId id="322" r:id="rId35"/>
    <p:sldId id="273" r:id="rId36"/>
    <p:sldId id="299" r:id="rId37"/>
    <p:sldId id="300" r:id="rId38"/>
    <p:sldId id="308" r:id="rId39"/>
    <p:sldId id="309" r:id="rId40"/>
    <p:sldId id="310" r:id="rId41"/>
    <p:sldId id="316" r:id="rId42"/>
    <p:sldId id="315" r:id="rId43"/>
    <p:sldId id="274" r:id="rId4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CC0000"/>
    <a:srgbClr val="660033"/>
    <a:srgbClr val="FF0066"/>
    <a:srgbClr val="AB2328"/>
    <a:srgbClr val="009900"/>
    <a:srgbClr val="256E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859" autoAdjust="0"/>
    <p:restoredTop sz="94599" autoAdjust="0"/>
  </p:normalViewPr>
  <p:slideViewPr>
    <p:cSldViewPr>
      <p:cViewPr varScale="1">
        <p:scale>
          <a:sx n="86" d="100"/>
          <a:sy n="86" d="100"/>
        </p:scale>
        <p:origin x="-1374" y="-90"/>
      </p:cViewPr>
      <p:guideLst>
        <p:guide orient="horz" pos="4247"/>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94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tr-TR"/>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B30C5A0-01D1-446A-9EBF-B469A15024A6}"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3F35998C-6086-4B9A-AAAC-68A2DAC56ACE}" type="datetime1">
              <a:rPr lang="tr-TR" smtClean="0"/>
              <a:pPr>
                <a:defRPr/>
              </a:pPr>
              <a:t>23.02.2015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214A8444-DD2C-4812-9BF8-EFD9318DBA14}"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38DA1042-4B5E-4FEB-8F9B-155C186F0C5C}" type="datetime1">
              <a:rPr lang="tr-TR" smtClean="0"/>
              <a:pPr>
                <a:defRPr/>
              </a:pPr>
              <a:t>23.02.2015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03C5F371-044E-4FFC-B777-802514A2528E}"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14E8588B-3D51-4EDE-AC94-9449978F2238}" type="datetime1">
              <a:rPr lang="tr-TR" smtClean="0"/>
              <a:pPr>
                <a:defRPr/>
              </a:pPr>
              <a:t>23.02.2015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929A6201-2F1B-48BA-A03A-3E5E4C4E57B5}"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0301E3D9-4F35-4183-B28A-E39AE04F88BA}" type="datetime1">
              <a:rPr lang="tr-TR" smtClean="0"/>
              <a:pPr>
                <a:defRPr/>
              </a:pPr>
              <a:t>23.02.2015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AA727DC1-7271-43BD-B848-C184129B4839}"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76250"/>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a:solidFill>
                  <a:srgbClr val="AB2328"/>
                </a:solidFill>
                <a:latin typeface="Calibri" pitchFamily="34" charset="0"/>
                <a:cs typeface="Arial" charset="0"/>
              </a:rPr>
              <a:t>Agricultural Statistics Department</a:t>
            </a:r>
          </a:p>
          <a:p>
            <a:pPr>
              <a:spcBef>
                <a:spcPct val="20000"/>
              </a:spcBef>
              <a:defRPr/>
            </a:pPr>
            <a:endParaRPr lang="tr-TR" sz="1100">
              <a:solidFill>
                <a:srgbClr val="AB2328"/>
              </a:solidFill>
              <a:latin typeface="Calibri" pitchFamily="34" charset="0"/>
              <a:cs typeface="Arial"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3030086E-3D50-4D05-86EF-E12F696C0839}" type="datetime1">
              <a:rPr lang="tr-TR" smtClean="0"/>
              <a:pPr>
                <a:defRPr/>
              </a:pPr>
              <a:t>23.02.2015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6E445AA5-B7DD-4BFA-8D10-610DF17E888F}"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13AF9788-CF48-4E12-8FAB-8184C2E65E69}" type="datetime1">
              <a:rPr lang="tr-TR" smtClean="0"/>
              <a:pPr>
                <a:defRPr/>
              </a:pPr>
              <a:t>23.02.2015</a:t>
            </a:fld>
            <a:endParaRPr lang="tr-TR" dirty="0"/>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pPr>
              <a:defRPr/>
            </a:pPr>
            <a:fld id="{0CE78248-7444-46BE-8F80-A85A0C9C18E9}" type="slidenum">
              <a:rPr lang="tr-TR" smtClean="0"/>
              <a:pPr>
                <a:defRPr/>
              </a:pPr>
              <a:t>‹#›</a:t>
            </a:fld>
            <a:endParaRPr lang="tr-TR" dirty="0"/>
          </a:p>
        </p:txBody>
      </p:sp>
      <p:sp>
        <p:nvSpPr>
          <p:cNvPr id="8"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9"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0"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1"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2"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BDD9493C-4811-47B0-ABF7-E56D6D9FC207}" type="datetime1">
              <a:rPr lang="tr-TR" smtClean="0"/>
              <a:pPr>
                <a:defRPr/>
              </a:pPr>
              <a:t>23.02.2015</a:t>
            </a:fld>
            <a:endParaRPr lang="tr-TR" dirty="0"/>
          </a:p>
        </p:txBody>
      </p:sp>
      <p:sp>
        <p:nvSpPr>
          <p:cNvPr id="8" name="7 Altbilgi Yer Tutucusu"/>
          <p:cNvSpPr>
            <a:spLocks noGrp="1"/>
          </p:cNvSpPr>
          <p:nvPr>
            <p:ph type="ftr" sz="quarter" idx="11"/>
          </p:nvPr>
        </p:nvSpPr>
        <p:spPr/>
        <p:txBody>
          <a:bodyPr/>
          <a:lstStyle/>
          <a:p>
            <a:endParaRPr kumimoji="0" lang="en-US"/>
          </a:p>
        </p:txBody>
      </p:sp>
      <p:sp>
        <p:nvSpPr>
          <p:cNvPr id="9" name="8 Slayt Numarası Yer Tutucusu"/>
          <p:cNvSpPr>
            <a:spLocks noGrp="1"/>
          </p:cNvSpPr>
          <p:nvPr>
            <p:ph type="sldNum" sz="quarter" idx="12"/>
          </p:nvPr>
        </p:nvSpPr>
        <p:spPr/>
        <p:txBody>
          <a:bodyPr/>
          <a:lstStyle/>
          <a:p>
            <a:pPr>
              <a:defRPr/>
            </a:pPr>
            <a:fld id="{DEE3AA79-F948-4DAD-A4F5-9C8591A79DA1}" type="slidenum">
              <a:rPr lang="tr-TR" smtClean="0"/>
              <a:pPr>
                <a:defRPr/>
              </a:pPr>
              <a:t>‹#›</a:t>
            </a:fld>
            <a:endParaRPr lang="tr-TR" dirty="0"/>
          </a:p>
        </p:txBody>
      </p:sp>
      <p:sp>
        <p:nvSpPr>
          <p:cNvPr id="10"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11"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2"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3"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4"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C1B78ECB-63A9-4FE2-A81D-6BC382E99465}" type="datetime1">
              <a:rPr lang="tr-TR" smtClean="0"/>
              <a:pPr>
                <a:defRPr/>
              </a:pPr>
              <a:t>23.02.2015</a:t>
            </a:fld>
            <a:endParaRPr lang="tr-TR" dirty="0"/>
          </a:p>
        </p:txBody>
      </p:sp>
      <p:sp>
        <p:nvSpPr>
          <p:cNvPr id="4" name="3 Altbilgi Yer Tutucusu"/>
          <p:cNvSpPr>
            <a:spLocks noGrp="1"/>
          </p:cNvSpPr>
          <p:nvPr>
            <p:ph type="ftr" sz="quarter" idx="11"/>
          </p:nvPr>
        </p:nvSpPr>
        <p:spPr/>
        <p:txBody>
          <a:bodyPr/>
          <a:lstStyle/>
          <a:p>
            <a:endParaRPr kumimoji="0" lang="en-US"/>
          </a:p>
        </p:txBody>
      </p:sp>
      <p:sp>
        <p:nvSpPr>
          <p:cNvPr id="5" name="4 Slayt Numarası Yer Tutucusu"/>
          <p:cNvSpPr>
            <a:spLocks noGrp="1"/>
          </p:cNvSpPr>
          <p:nvPr>
            <p:ph type="sldNum" sz="quarter" idx="12"/>
          </p:nvPr>
        </p:nvSpPr>
        <p:spPr/>
        <p:txBody>
          <a:bodyPr/>
          <a:lstStyle/>
          <a:p>
            <a:pPr>
              <a:defRPr/>
            </a:pPr>
            <a:fld id="{0DED240A-7AE4-4E03-97E1-8B0AEF350A31}" type="slidenum">
              <a:rPr lang="tr-TR" smtClean="0"/>
              <a:pPr>
                <a:defRPr/>
              </a:pPr>
              <a:t>‹#›</a:t>
            </a:fld>
            <a:endParaRPr lang="tr-TR" dirty="0"/>
          </a:p>
        </p:txBody>
      </p:sp>
      <p:sp>
        <p:nvSpPr>
          <p:cNvPr id="6"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7"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8"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9"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0"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A6DC074-522F-4620-8913-AC8861C82090}" type="datetime1">
              <a:rPr lang="tr-TR" smtClean="0"/>
              <a:pPr>
                <a:defRPr/>
              </a:pPr>
              <a:t>23.02.2015</a:t>
            </a:fld>
            <a:endParaRPr lang="tr-TR" dirty="0"/>
          </a:p>
        </p:txBody>
      </p:sp>
      <p:sp>
        <p:nvSpPr>
          <p:cNvPr id="3" name="2 Altbilgi Yer Tutucusu"/>
          <p:cNvSpPr>
            <a:spLocks noGrp="1"/>
          </p:cNvSpPr>
          <p:nvPr>
            <p:ph type="ftr" sz="quarter" idx="11"/>
          </p:nvPr>
        </p:nvSpPr>
        <p:spPr/>
        <p:txBody>
          <a:bodyPr/>
          <a:lstStyle/>
          <a:p>
            <a:endParaRPr kumimoji="0" lang="en-US"/>
          </a:p>
        </p:txBody>
      </p:sp>
      <p:sp>
        <p:nvSpPr>
          <p:cNvPr id="4" name="3 Slayt Numarası Yer Tutucusu"/>
          <p:cNvSpPr>
            <a:spLocks noGrp="1"/>
          </p:cNvSpPr>
          <p:nvPr>
            <p:ph type="sldNum" sz="quarter" idx="12"/>
          </p:nvPr>
        </p:nvSpPr>
        <p:spPr/>
        <p:txBody>
          <a:bodyPr/>
          <a:lstStyle/>
          <a:p>
            <a:pPr>
              <a:defRPr/>
            </a:pPr>
            <a:fld id="{F1D7E917-0293-4C33-ACC9-6009847E516E}" type="slidenum">
              <a:rPr lang="tr-TR" smtClean="0"/>
              <a:pPr>
                <a:defRPr/>
              </a:pPr>
              <a:t>‹#›</a:t>
            </a:fld>
            <a:endParaRPr lang="tr-TR" dirty="0"/>
          </a:p>
        </p:txBody>
      </p:sp>
      <p:sp>
        <p:nvSpPr>
          <p:cNvPr id="5"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6"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7"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8"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9"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FA5B6FDA-3028-4389-A96E-6EFBFB76C2D7}" type="datetime1">
              <a:rPr lang="tr-TR" smtClean="0"/>
              <a:pPr>
                <a:defRPr/>
              </a:pPr>
              <a:t>23.02.2015</a:t>
            </a:fld>
            <a:endParaRPr lang="tr-TR" dirty="0"/>
          </a:p>
        </p:txBody>
      </p:sp>
      <p:sp>
        <p:nvSpPr>
          <p:cNvPr id="6" name="5 Altbilgi Yer Tutucusu"/>
          <p:cNvSpPr>
            <a:spLocks noGrp="1"/>
          </p:cNvSpPr>
          <p:nvPr>
            <p:ph type="ftr" sz="quarter" idx="11"/>
          </p:nvPr>
        </p:nvSpPr>
        <p:spPr/>
        <p:txBody>
          <a:bodyPr/>
          <a:lstStyle/>
          <a:p>
            <a:endParaRPr kumimoji="0" lang="en-US" dirty="0"/>
          </a:p>
        </p:txBody>
      </p:sp>
      <p:sp>
        <p:nvSpPr>
          <p:cNvPr id="7" name="6 Slayt Numarası Yer Tutucusu"/>
          <p:cNvSpPr>
            <a:spLocks noGrp="1"/>
          </p:cNvSpPr>
          <p:nvPr>
            <p:ph type="sldNum" sz="quarter" idx="12"/>
          </p:nvPr>
        </p:nvSpPr>
        <p:spPr/>
        <p:txBody>
          <a:bodyPr/>
          <a:lstStyle/>
          <a:p>
            <a:pPr>
              <a:defRPr/>
            </a:pPr>
            <a:fld id="{2199DFCF-AB30-44F8-9D5C-83C1AB7B508C}" type="slidenum">
              <a:rPr lang="tr-TR" smtClean="0"/>
              <a:pPr>
                <a:defRPr/>
              </a:pPr>
              <a:t>‹#›</a:t>
            </a:fld>
            <a:endParaRPr lang="tr-TR" dirty="0"/>
          </a:p>
        </p:txBody>
      </p:sp>
      <p:sp>
        <p:nvSpPr>
          <p:cNvPr id="8"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9"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0"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1"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2"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03F0C39F-03BE-49D1-AFE4-4B04BA94CB4D}" type="datetime1">
              <a:rPr lang="tr-TR" smtClean="0"/>
              <a:pPr>
                <a:defRPr/>
              </a:pPr>
              <a:t>23.02.2015</a:t>
            </a:fld>
            <a:endParaRPr lang="tr-TR" dirty="0"/>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pPr>
              <a:defRPr/>
            </a:pPr>
            <a:fld id="{3117FE8B-59E7-43B2-A0E5-F7C97733959E}" type="slidenum">
              <a:rPr lang="tr-TR" smtClean="0"/>
              <a:pPr>
                <a:defRPr/>
              </a:pPr>
              <a:t>‹#›</a:t>
            </a:fld>
            <a:endParaRPr lang="tr-TR" dirty="0"/>
          </a:p>
        </p:txBody>
      </p:sp>
      <p:sp>
        <p:nvSpPr>
          <p:cNvPr id="8"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9"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0"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1"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2"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4F12B13-D1AE-4090-8494-733891E1B076}" type="datetime1">
              <a:rPr lang="tr-TR" smtClean="0"/>
              <a:pPr>
                <a:defRPr/>
              </a:pPr>
              <a:t>23.02.2015</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dirty="0">
              <a:solidFill>
                <a:schemeClr val="accent1">
                  <a:shade val="75000"/>
                </a:scheme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tr-TR" smtClean="0"/>
              <a:t>1</a:t>
            </a:r>
            <a:endParaRPr lang="tr-TR"/>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274638"/>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a:solidFill>
                  <a:srgbClr val="404040"/>
                </a:solidFill>
                <a:latin typeface="Calibri" pitchFamily="34" charset="0"/>
                <a:cs typeface="Arial" charset="0"/>
              </a:rPr>
              <a:t>Agricultural Statistics Department</a:t>
            </a:r>
          </a:p>
        </p:txBody>
      </p:sp>
      <p:pic>
        <p:nvPicPr>
          <p:cNvPr id="9" name="Picture 9" descr="logoLAR"/>
          <p:cNvPicPr>
            <a:picLocks noChangeAspect="1" noChangeArrowheads="1"/>
          </p:cNvPicPr>
          <p:nvPr userDrawn="1"/>
        </p:nvPicPr>
        <p:blipFill>
          <a:blip r:embed="rId13"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ransition spd="med">
    <p:pull dir="r"/>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turkstat.gov.t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692696"/>
            <a:ext cx="9144000" cy="720080"/>
          </a:xfrm>
        </p:spPr>
        <p:txBody>
          <a:bodyPr>
            <a:normAutofit fontScale="90000"/>
          </a:bodyPr>
          <a:lstStyle/>
          <a:p>
            <a:r>
              <a:rPr lang="tr-TR" b="1" dirty="0" err="1" smtClean="0">
                <a:solidFill>
                  <a:srgbClr val="CC0000"/>
                </a:solidFill>
              </a:rPr>
              <a:t>Turkish</a:t>
            </a:r>
            <a:r>
              <a:rPr lang="tr-TR" b="1" dirty="0" smtClean="0">
                <a:solidFill>
                  <a:srgbClr val="CC0000"/>
                </a:solidFill>
              </a:rPr>
              <a:t> </a:t>
            </a:r>
            <a:r>
              <a:rPr lang="tr-TR" b="1" dirty="0" err="1" smtClean="0">
                <a:solidFill>
                  <a:srgbClr val="CC0000"/>
                </a:solidFill>
              </a:rPr>
              <a:t>Statistical</a:t>
            </a:r>
            <a:r>
              <a:rPr lang="tr-TR" b="1" dirty="0" smtClean="0">
                <a:solidFill>
                  <a:srgbClr val="CC0000"/>
                </a:solidFill>
              </a:rPr>
              <a:t> </a:t>
            </a:r>
            <a:r>
              <a:rPr lang="tr-TR" b="1" dirty="0" err="1" smtClean="0">
                <a:solidFill>
                  <a:srgbClr val="CC0000"/>
                </a:solidFill>
              </a:rPr>
              <a:t>Institute</a:t>
            </a:r>
            <a:r>
              <a:rPr lang="tr-TR" b="1" dirty="0" smtClean="0">
                <a:solidFill>
                  <a:srgbClr val="CC0000"/>
                </a:solidFill>
              </a:rPr>
              <a:t> (</a:t>
            </a:r>
            <a:r>
              <a:rPr lang="tr-TR" b="1" dirty="0" err="1" smtClean="0">
                <a:solidFill>
                  <a:srgbClr val="CC0000"/>
                </a:solidFill>
              </a:rPr>
              <a:t>TurkStat</a:t>
            </a:r>
            <a:r>
              <a:rPr lang="tr-TR" b="1" dirty="0" smtClean="0">
                <a:solidFill>
                  <a:srgbClr val="CC0000"/>
                </a:solidFill>
              </a:rPr>
              <a:t>)</a:t>
            </a:r>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1</a:t>
            </a:fld>
            <a:endParaRPr lang="tr-TR" dirty="0"/>
          </a:p>
        </p:txBody>
      </p:sp>
      <p:sp>
        <p:nvSpPr>
          <p:cNvPr id="7" name="6 İçerik Yer Tutucusu"/>
          <p:cNvSpPr>
            <a:spLocks noGrp="1"/>
          </p:cNvSpPr>
          <p:nvPr>
            <p:ph idx="1"/>
          </p:nvPr>
        </p:nvSpPr>
        <p:spPr>
          <a:xfrm>
            <a:off x="142844" y="1357298"/>
            <a:ext cx="8858312" cy="4768865"/>
          </a:xfrm>
        </p:spPr>
        <p:txBody>
          <a:bodyPr>
            <a:normAutofit/>
          </a:bodyPr>
          <a:lstStyle/>
          <a:p>
            <a:pPr algn="just"/>
            <a:r>
              <a:rPr lang="en-GB" b="1" dirty="0" err="1" smtClean="0">
                <a:solidFill>
                  <a:srgbClr val="0070C0"/>
                </a:solidFill>
              </a:rPr>
              <a:t>TurkStat</a:t>
            </a:r>
            <a:r>
              <a:rPr lang="en-GB" b="1" dirty="0" smtClean="0">
                <a:solidFill>
                  <a:srgbClr val="0070C0"/>
                </a:solidFill>
              </a:rPr>
              <a:t> is responsible for</a:t>
            </a:r>
            <a:r>
              <a:rPr lang="tr-TR" b="1" dirty="0" smtClean="0">
                <a:solidFill>
                  <a:srgbClr val="0070C0"/>
                </a:solidFill>
              </a:rPr>
              <a:t> ;</a:t>
            </a:r>
          </a:p>
          <a:p>
            <a:pPr algn="just"/>
            <a:r>
              <a:rPr lang="tr-TR" b="1" dirty="0" smtClean="0">
                <a:solidFill>
                  <a:srgbClr val="0070C0"/>
                </a:solidFill>
              </a:rPr>
              <a:t>D</a:t>
            </a:r>
            <a:r>
              <a:rPr lang="en-GB" b="1" dirty="0" err="1" smtClean="0">
                <a:solidFill>
                  <a:srgbClr val="0070C0"/>
                </a:solidFill>
              </a:rPr>
              <a:t>ata</a:t>
            </a:r>
            <a:r>
              <a:rPr lang="en-GB" b="1" dirty="0" smtClean="0">
                <a:solidFill>
                  <a:srgbClr val="0070C0"/>
                </a:solidFill>
              </a:rPr>
              <a:t> processing </a:t>
            </a:r>
            <a:endParaRPr lang="tr-TR" b="1" dirty="0" smtClean="0">
              <a:solidFill>
                <a:srgbClr val="0070C0"/>
              </a:solidFill>
            </a:endParaRPr>
          </a:p>
          <a:p>
            <a:pPr algn="just"/>
            <a:r>
              <a:rPr lang="tr-TR" b="1" dirty="0" smtClean="0">
                <a:solidFill>
                  <a:srgbClr val="0070C0"/>
                </a:solidFill>
              </a:rPr>
              <a:t>E</a:t>
            </a:r>
            <a:r>
              <a:rPr lang="en-GB" b="1" dirty="0" smtClean="0">
                <a:solidFill>
                  <a:srgbClr val="0070C0"/>
                </a:solidFill>
              </a:rPr>
              <a:t>valuation,</a:t>
            </a:r>
            <a:endParaRPr lang="tr-TR" b="1" dirty="0" smtClean="0">
              <a:solidFill>
                <a:srgbClr val="0070C0"/>
              </a:solidFill>
            </a:endParaRPr>
          </a:p>
          <a:p>
            <a:pPr algn="just"/>
            <a:r>
              <a:rPr lang="tr-TR" b="1" dirty="0" smtClean="0">
                <a:solidFill>
                  <a:srgbClr val="0070C0"/>
                </a:solidFill>
              </a:rPr>
              <a:t>P</a:t>
            </a:r>
            <a:r>
              <a:rPr lang="en-GB" b="1" dirty="0" err="1" smtClean="0">
                <a:solidFill>
                  <a:srgbClr val="0070C0"/>
                </a:solidFill>
              </a:rPr>
              <a:t>ublication</a:t>
            </a:r>
            <a:r>
              <a:rPr lang="en-GB" b="1" dirty="0" smtClean="0">
                <a:solidFill>
                  <a:srgbClr val="0070C0"/>
                </a:solidFill>
              </a:rPr>
              <a:t> and </a:t>
            </a:r>
            <a:endParaRPr lang="tr-TR" b="1" dirty="0" smtClean="0">
              <a:solidFill>
                <a:srgbClr val="0070C0"/>
              </a:solidFill>
            </a:endParaRPr>
          </a:p>
          <a:p>
            <a:pPr algn="just"/>
            <a:r>
              <a:rPr lang="tr-TR" b="1" dirty="0" smtClean="0">
                <a:solidFill>
                  <a:srgbClr val="0070C0"/>
                </a:solidFill>
              </a:rPr>
              <a:t>D</a:t>
            </a:r>
            <a:r>
              <a:rPr lang="en-GB" b="1" dirty="0" err="1" smtClean="0">
                <a:solidFill>
                  <a:srgbClr val="0070C0"/>
                </a:solidFill>
              </a:rPr>
              <a:t>issemination</a:t>
            </a:r>
            <a:r>
              <a:rPr lang="en-GB" b="1" dirty="0" smtClean="0">
                <a:solidFill>
                  <a:srgbClr val="0070C0"/>
                </a:solidFill>
              </a:rPr>
              <a:t> of agricultural statistics. </a:t>
            </a:r>
            <a:endParaRPr lang="tr-TR" b="1" dirty="0" smtClean="0">
              <a:solidFill>
                <a:srgbClr val="0070C0"/>
              </a:solidFill>
            </a:endParaRPr>
          </a:p>
          <a:p>
            <a:pPr algn="just"/>
            <a:endParaRPr lang="tr-TR" sz="1100" b="1" dirty="0" smtClean="0">
              <a:solidFill>
                <a:srgbClr val="0070C0"/>
              </a:solidFill>
            </a:endParaRPr>
          </a:p>
          <a:p>
            <a:pPr algn="just"/>
            <a:r>
              <a:rPr lang="tr-TR" b="1" dirty="0" smtClean="0">
                <a:solidFill>
                  <a:srgbClr val="0070C0"/>
                </a:solidFill>
              </a:rPr>
              <a:t>T</a:t>
            </a:r>
            <a:r>
              <a:rPr lang="en-GB" b="1" dirty="0" smtClean="0">
                <a:solidFill>
                  <a:srgbClr val="0070C0"/>
                </a:solidFill>
              </a:rPr>
              <a:t>he Agriculture Statistics Department</a:t>
            </a:r>
            <a:r>
              <a:rPr lang="tr-TR" b="1" dirty="0" smtClean="0">
                <a:solidFill>
                  <a:srgbClr val="0070C0"/>
                </a:solidFill>
              </a:rPr>
              <a:t> is</a:t>
            </a:r>
            <a:r>
              <a:rPr lang="en-GB" b="1" dirty="0" smtClean="0">
                <a:solidFill>
                  <a:srgbClr val="0070C0"/>
                </a:solidFill>
              </a:rPr>
              <a:t> responsible for the production of agricultural statistics in </a:t>
            </a:r>
            <a:r>
              <a:rPr lang="en-GB" b="1" dirty="0" err="1" smtClean="0">
                <a:solidFill>
                  <a:srgbClr val="0070C0"/>
                </a:solidFill>
              </a:rPr>
              <a:t>TurkStat</a:t>
            </a:r>
            <a:r>
              <a:rPr lang="tr-TR" b="1" dirty="0" smtClean="0">
                <a:solidFill>
                  <a:srgbClr val="0070C0"/>
                </a:solidFill>
              </a:rPr>
              <a:t>.</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785786" y="785794"/>
            <a:ext cx="7286676" cy="1714512"/>
          </a:xfrm>
        </p:spPr>
        <p:txBody>
          <a:bodyPr>
            <a:normAutofit fontScale="92500" lnSpcReduction="10000"/>
          </a:bodyPr>
          <a:lstStyle/>
          <a:p>
            <a:pPr marL="0" indent="0" algn="ctr">
              <a:buFontTx/>
              <a:buNone/>
            </a:pPr>
            <a:r>
              <a:rPr lang="tr-TR" sz="6000" b="1" i="1" dirty="0" smtClean="0">
                <a:solidFill>
                  <a:srgbClr val="C00000"/>
                </a:solidFill>
              </a:rPr>
              <a:t>1- </a:t>
            </a:r>
            <a:r>
              <a:rPr lang="tr-TR" sz="6000" b="1" i="1" dirty="0" err="1" smtClean="0">
                <a:solidFill>
                  <a:srgbClr val="C00000"/>
                </a:solidFill>
              </a:rPr>
              <a:t>Crop</a:t>
            </a:r>
            <a:r>
              <a:rPr lang="tr-TR" sz="6000" b="1" i="1" dirty="0" smtClean="0">
                <a:solidFill>
                  <a:srgbClr val="C00000"/>
                </a:solidFill>
              </a:rPr>
              <a:t> </a:t>
            </a:r>
            <a:r>
              <a:rPr lang="tr-TR" sz="6000" b="1" i="1" dirty="0" err="1" smtClean="0">
                <a:solidFill>
                  <a:srgbClr val="C00000"/>
                </a:solidFill>
              </a:rPr>
              <a:t>Production</a:t>
            </a:r>
            <a:r>
              <a:rPr lang="tr-TR" sz="6000" b="1" i="1" dirty="0" smtClean="0">
                <a:solidFill>
                  <a:srgbClr val="C00000"/>
                </a:solidFill>
              </a:rPr>
              <a:t>  </a:t>
            </a:r>
            <a:r>
              <a:rPr lang="tr-TR" sz="6000" b="1" i="1" dirty="0" err="1" smtClean="0">
                <a:solidFill>
                  <a:srgbClr val="C00000"/>
                </a:solidFill>
              </a:rPr>
              <a:t>Statistics</a:t>
            </a:r>
            <a:endParaRPr lang="tr-TR" sz="6000" b="1" i="1" dirty="0" smtClean="0">
              <a:solidFill>
                <a:srgbClr val="C00000"/>
              </a:solidFill>
            </a:endParaRPr>
          </a:p>
        </p:txBody>
      </p:sp>
      <p:pic>
        <p:nvPicPr>
          <p:cNvPr id="5" name="Picture 9"/>
          <p:cNvPicPr>
            <a:picLocks noChangeAspect="1"/>
          </p:cNvPicPr>
          <p:nvPr/>
        </p:nvPicPr>
        <p:blipFill>
          <a:blip r:embed="rId2" cstate="print"/>
          <a:srcRect/>
          <a:stretch>
            <a:fillRect/>
          </a:stretch>
        </p:blipFill>
        <p:spPr bwMode="auto">
          <a:xfrm>
            <a:off x="214282" y="3000372"/>
            <a:ext cx="2881313" cy="2533650"/>
          </a:xfrm>
          <a:prstGeom prst="rect">
            <a:avLst/>
          </a:prstGeom>
          <a:noFill/>
          <a:ln w="9525">
            <a:noFill/>
            <a:miter lim="800000"/>
            <a:headEnd/>
            <a:tailEnd/>
          </a:ln>
        </p:spPr>
      </p:pic>
      <p:pic>
        <p:nvPicPr>
          <p:cNvPr id="6" name="Picture 12" descr="33"/>
          <p:cNvPicPr>
            <a:picLocks noChangeAspect="1" noChangeArrowheads="1"/>
          </p:cNvPicPr>
          <p:nvPr/>
        </p:nvPicPr>
        <p:blipFill>
          <a:blip r:embed="rId3" cstate="print"/>
          <a:srcRect/>
          <a:stretch>
            <a:fillRect/>
          </a:stretch>
        </p:blipFill>
        <p:spPr bwMode="auto">
          <a:xfrm>
            <a:off x="3286116" y="3429000"/>
            <a:ext cx="2466975" cy="1847850"/>
          </a:xfrm>
          <a:prstGeom prst="rect">
            <a:avLst/>
          </a:prstGeom>
          <a:noFill/>
          <a:ln w="9525">
            <a:noFill/>
            <a:miter lim="800000"/>
            <a:headEnd/>
            <a:tailEnd/>
          </a:ln>
        </p:spPr>
      </p:pic>
      <p:pic>
        <p:nvPicPr>
          <p:cNvPr id="7" name="Picture 8"/>
          <p:cNvPicPr>
            <a:picLocks noChangeAspect="1"/>
          </p:cNvPicPr>
          <p:nvPr/>
        </p:nvPicPr>
        <p:blipFill>
          <a:blip r:embed="rId4" cstate="print"/>
          <a:srcRect/>
          <a:stretch>
            <a:fillRect/>
          </a:stretch>
        </p:blipFill>
        <p:spPr bwMode="auto">
          <a:xfrm>
            <a:off x="5857884" y="3500438"/>
            <a:ext cx="2987675" cy="2427288"/>
          </a:xfrm>
          <a:prstGeom prst="rect">
            <a:avLst/>
          </a:prstGeom>
          <a:noFill/>
          <a:ln w="9525">
            <a:noFill/>
            <a:miter lim="800000"/>
            <a:headEnd/>
            <a:tailEnd/>
          </a:ln>
        </p:spPr>
      </p:pic>
      <p:sp>
        <p:nvSpPr>
          <p:cNvPr id="8" name="7 Slayt Numarası Yer Tutucusu"/>
          <p:cNvSpPr>
            <a:spLocks noGrp="1"/>
          </p:cNvSpPr>
          <p:nvPr>
            <p:ph type="sldNum" sz="quarter" idx="12"/>
          </p:nvPr>
        </p:nvSpPr>
        <p:spPr/>
        <p:txBody>
          <a:bodyPr/>
          <a:lstStyle/>
          <a:p>
            <a:pPr>
              <a:defRPr/>
            </a:pPr>
            <a:fld id="{AA727DC1-7271-43BD-B848-C184129B4839}" type="slidenum">
              <a:rPr lang="tr-TR" smtClean="0"/>
              <a:pPr>
                <a:defRPr/>
              </a:pPr>
              <a:t>10</a:t>
            </a:fld>
            <a:endParaRPr lang="tr-TR" dirty="0"/>
          </a:p>
        </p:txBody>
      </p:sp>
    </p:spTree>
  </p:cSld>
  <p:clrMapOvr>
    <a:masterClrMapping/>
  </p:clrMapOvr>
  <p:transition spd="med">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İçerik Yer Tutucusu"/>
          <p:cNvSpPr>
            <a:spLocks noGrp="1"/>
          </p:cNvSpPr>
          <p:nvPr>
            <p:ph idx="1"/>
          </p:nvPr>
        </p:nvSpPr>
        <p:spPr>
          <a:xfrm>
            <a:off x="0" y="620688"/>
            <a:ext cx="8858280" cy="5522956"/>
          </a:xfrm>
        </p:spPr>
        <p:txBody>
          <a:bodyPr>
            <a:noAutofit/>
          </a:bodyPr>
          <a:lstStyle/>
          <a:p>
            <a:pPr>
              <a:lnSpc>
                <a:spcPct val="150000"/>
              </a:lnSpc>
              <a:buNone/>
            </a:pPr>
            <a:r>
              <a:rPr lang="en-GB" b="1" dirty="0" smtClean="0">
                <a:solidFill>
                  <a:srgbClr val="C00000"/>
                </a:solidFill>
              </a:rPr>
              <a:t>Current Status </a:t>
            </a:r>
            <a:endParaRPr lang="tr-TR" b="1" dirty="0" smtClean="0">
              <a:solidFill>
                <a:srgbClr val="C00000"/>
              </a:solidFill>
            </a:endParaRPr>
          </a:p>
          <a:p>
            <a:pPr algn="just"/>
            <a:r>
              <a:rPr lang="tr-TR" sz="3000" b="1" dirty="0" err="1" smtClean="0">
                <a:solidFill>
                  <a:srgbClr val="0070C0"/>
                </a:solidFill>
              </a:rPr>
              <a:t>The</a:t>
            </a:r>
            <a:r>
              <a:rPr lang="tr-TR" sz="3000" b="1" dirty="0" smtClean="0">
                <a:solidFill>
                  <a:srgbClr val="0070C0"/>
                </a:solidFill>
              </a:rPr>
              <a:t> </a:t>
            </a:r>
            <a:r>
              <a:rPr lang="tr-TR" sz="3000" b="1" dirty="0" err="1" smtClean="0">
                <a:solidFill>
                  <a:srgbClr val="0070C0"/>
                </a:solidFill>
              </a:rPr>
              <a:t>elaboration</a:t>
            </a:r>
            <a:r>
              <a:rPr lang="tr-TR" sz="3000" b="1" dirty="0" smtClean="0">
                <a:solidFill>
                  <a:srgbClr val="0070C0"/>
                </a:solidFill>
              </a:rPr>
              <a:t> of </a:t>
            </a:r>
            <a:r>
              <a:rPr lang="tr-TR" sz="3000" b="1" dirty="0" err="1" smtClean="0">
                <a:solidFill>
                  <a:srgbClr val="0070C0"/>
                </a:solidFill>
              </a:rPr>
              <a:t>agricultural</a:t>
            </a:r>
            <a:r>
              <a:rPr lang="tr-TR" sz="3000" b="1" dirty="0" smtClean="0">
                <a:solidFill>
                  <a:srgbClr val="0070C0"/>
                </a:solidFill>
              </a:rPr>
              <a:t> </a:t>
            </a:r>
            <a:r>
              <a:rPr lang="tr-TR" sz="3000" b="1" dirty="0" err="1" smtClean="0">
                <a:solidFill>
                  <a:srgbClr val="0070C0"/>
                </a:solidFill>
              </a:rPr>
              <a:t>statistics</a:t>
            </a:r>
            <a:r>
              <a:rPr lang="tr-TR" sz="3000" b="1" dirty="0" smtClean="0">
                <a:solidFill>
                  <a:srgbClr val="0070C0"/>
                </a:solidFill>
              </a:rPr>
              <a:t> is a </a:t>
            </a:r>
            <a:r>
              <a:rPr lang="tr-TR" sz="3000" b="1" dirty="0" err="1" smtClean="0">
                <a:solidFill>
                  <a:srgbClr val="0070C0"/>
                </a:solidFill>
              </a:rPr>
              <a:t>mainly</a:t>
            </a:r>
            <a:r>
              <a:rPr lang="tr-TR" sz="3000" b="1" dirty="0" smtClean="0">
                <a:solidFill>
                  <a:srgbClr val="0070C0"/>
                </a:solidFill>
              </a:rPr>
              <a:t> </a:t>
            </a:r>
            <a:r>
              <a:rPr lang="tr-TR" sz="3000" b="1" dirty="0" err="1" smtClean="0">
                <a:solidFill>
                  <a:srgbClr val="0070C0"/>
                </a:solidFill>
              </a:rPr>
              <a:t>joint</a:t>
            </a:r>
            <a:r>
              <a:rPr lang="tr-TR" sz="3000" b="1" dirty="0" smtClean="0">
                <a:solidFill>
                  <a:srgbClr val="0070C0"/>
                </a:solidFill>
              </a:rPr>
              <a:t> </a:t>
            </a:r>
            <a:r>
              <a:rPr lang="tr-TR" sz="3000" b="1" dirty="0" err="1" smtClean="0">
                <a:solidFill>
                  <a:srgbClr val="0070C0"/>
                </a:solidFill>
              </a:rPr>
              <a:t>task</a:t>
            </a:r>
            <a:r>
              <a:rPr lang="tr-TR" sz="3000" b="1" dirty="0" smtClean="0">
                <a:solidFill>
                  <a:srgbClr val="0070C0"/>
                </a:solidFill>
              </a:rPr>
              <a:t> of </a:t>
            </a:r>
            <a:r>
              <a:rPr lang="tr-TR" sz="3000" b="1" dirty="0" err="1" smtClean="0">
                <a:solidFill>
                  <a:srgbClr val="0070C0"/>
                </a:solidFill>
              </a:rPr>
              <a:t>Turkish</a:t>
            </a:r>
            <a:r>
              <a:rPr lang="tr-TR" sz="3000" b="1" dirty="0" smtClean="0">
                <a:solidFill>
                  <a:srgbClr val="0070C0"/>
                </a:solidFill>
              </a:rPr>
              <a:t> </a:t>
            </a:r>
            <a:r>
              <a:rPr lang="tr-TR" sz="3000" b="1" dirty="0" err="1" smtClean="0">
                <a:solidFill>
                  <a:srgbClr val="0070C0"/>
                </a:solidFill>
              </a:rPr>
              <a:t>Statistical</a:t>
            </a:r>
            <a:r>
              <a:rPr lang="tr-TR" sz="3000" b="1" dirty="0" smtClean="0">
                <a:solidFill>
                  <a:srgbClr val="0070C0"/>
                </a:solidFill>
              </a:rPr>
              <a:t> </a:t>
            </a:r>
            <a:r>
              <a:rPr lang="tr-TR" sz="3000" b="1" dirty="0" err="1" smtClean="0">
                <a:solidFill>
                  <a:srgbClr val="0070C0"/>
                </a:solidFill>
              </a:rPr>
              <a:t>Institute</a:t>
            </a:r>
            <a:r>
              <a:rPr lang="tr-TR" sz="3000" b="1" dirty="0" smtClean="0">
                <a:solidFill>
                  <a:srgbClr val="0070C0"/>
                </a:solidFill>
              </a:rPr>
              <a:t> (</a:t>
            </a:r>
            <a:r>
              <a:rPr lang="tr-TR" sz="3000" b="1" dirty="0" err="1" smtClean="0">
                <a:solidFill>
                  <a:srgbClr val="0070C0"/>
                </a:solidFill>
              </a:rPr>
              <a:t>TurkStat</a:t>
            </a:r>
            <a:r>
              <a:rPr lang="tr-TR" sz="3000" b="1" dirty="0" smtClean="0">
                <a:solidFill>
                  <a:srgbClr val="0070C0"/>
                </a:solidFill>
              </a:rPr>
              <a:t>) </a:t>
            </a:r>
            <a:r>
              <a:rPr lang="tr-TR" sz="3000" b="1" dirty="0" err="1" smtClean="0">
                <a:solidFill>
                  <a:srgbClr val="0070C0"/>
                </a:solidFill>
              </a:rPr>
              <a:t>and</a:t>
            </a:r>
            <a:r>
              <a:rPr lang="tr-TR" sz="3000" b="1" dirty="0" smtClean="0">
                <a:solidFill>
                  <a:srgbClr val="0070C0"/>
                </a:solidFill>
              </a:rPr>
              <a:t> </a:t>
            </a:r>
            <a:r>
              <a:rPr lang="tr-TR" sz="3000" b="1" dirty="0" err="1" smtClean="0">
                <a:solidFill>
                  <a:srgbClr val="0070C0"/>
                </a:solidFill>
              </a:rPr>
              <a:t>Ministry</a:t>
            </a:r>
            <a:r>
              <a:rPr lang="tr-TR" sz="3000" b="1" dirty="0" smtClean="0">
                <a:solidFill>
                  <a:srgbClr val="0070C0"/>
                </a:solidFill>
              </a:rPr>
              <a:t> of </a:t>
            </a:r>
            <a:r>
              <a:rPr lang="tr-TR" sz="3000" b="1" dirty="0" err="1" smtClean="0">
                <a:solidFill>
                  <a:srgbClr val="0070C0"/>
                </a:solidFill>
              </a:rPr>
              <a:t>Food</a:t>
            </a:r>
            <a:r>
              <a:rPr lang="tr-TR" sz="3000" b="1" dirty="0" smtClean="0">
                <a:solidFill>
                  <a:srgbClr val="0070C0"/>
                </a:solidFill>
              </a:rPr>
              <a:t>, </a:t>
            </a:r>
            <a:r>
              <a:rPr lang="tr-TR" sz="3000" b="1" dirty="0" err="1" smtClean="0">
                <a:solidFill>
                  <a:srgbClr val="0070C0"/>
                </a:solidFill>
              </a:rPr>
              <a:t>Agriculture</a:t>
            </a:r>
            <a:r>
              <a:rPr lang="tr-TR" sz="3000" b="1" dirty="0" smtClean="0">
                <a:solidFill>
                  <a:srgbClr val="0070C0"/>
                </a:solidFill>
              </a:rPr>
              <a:t> </a:t>
            </a:r>
            <a:r>
              <a:rPr lang="tr-TR" sz="3000" b="1" dirty="0" err="1" smtClean="0">
                <a:solidFill>
                  <a:srgbClr val="0070C0"/>
                </a:solidFill>
              </a:rPr>
              <a:t>and</a:t>
            </a:r>
            <a:r>
              <a:rPr lang="tr-TR" sz="3000" b="1" dirty="0" smtClean="0">
                <a:solidFill>
                  <a:srgbClr val="0070C0"/>
                </a:solidFill>
              </a:rPr>
              <a:t> </a:t>
            </a:r>
            <a:r>
              <a:rPr lang="tr-TR" sz="3000" b="1" dirty="0" err="1" smtClean="0">
                <a:solidFill>
                  <a:srgbClr val="0070C0"/>
                </a:solidFill>
              </a:rPr>
              <a:t>Livestock</a:t>
            </a:r>
            <a:r>
              <a:rPr lang="tr-TR" sz="3000" b="1" dirty="0" smtClean="0">
                <a:solidFill>
                  <a:srgbClr val="0070C0"/>
                </a:solidFill>
              </a:rPr>
              <a:t> (</a:t>
            </a:r>
            <a:r>
              <a:rPr lang="tr-TR" sz="3000" b="1" dirty="0" err="1" smtClean="0">
                <a:solidFill>
                  <a:srgbClr val="0070C0"/>
                </a:solidFill>
              </a:rPr>
              <a:t>MoFAL</a:t>
            </a:r>
            <a:r>
              <a:rPr lang="tr-TR" sz="3000" b="1" dirty="0" smtClean="0">
                <a:solidFill>
                  <a:srgbClr val="0070C0"/>
                </a:solidFill>
              </a:rPr>
              <a:t>). </a:t>
            </a:r>
          </a:p>
          <a:p>
            <a:pPr algn="just">
              <a:buNone/>
            </a:pPr>
            <a:endParaRPr lang="tr-TR" sz="1000" b="1" dirty="0" smtClean="0">
              <a:solidFill>
                <a:srgbClr val="0070C0"/>
              </a:solidFill>
            </a:endParaRPr>
          </a:p>
          <a:p>
            <a:pPr algn="just"/>
            <a:r>
              <a:rPr lang="tr-TR" sz="3000" b="1" dirty="0" err="1" smtClean="0">
                <a:solidFill>
                  <a:srgbClr val="0070C0"/>
                </a:solidFill>
              </a:rPr>
              <a:t>MoFAL</a:t>
            </a:r>
            <a:r>
              <a:rPr lang="tr-TR" sz="3000" b="1" dirty="0" smtClean="0">
                <a:solidFill>
                  <a:srgbClr val="0070C0"/>
                </a:solidFill>
              </a:rPr>
              <a:t> </a:t>
            </a:r>
            <a:r>
              <a:rPr lang="tr-TR" sz="3000" b="1" dirty="0" err="1" smtClean="0">
                <a:solidFill>
                  <a:srgbClr val="0070C0"/>
                </a:solidFill>
              </a:rPr>
              <a:t>and</a:t>
            </a:r>
            <a:r>
              <a:rPr lang="tr-TR" sz="3000" b="1" dirty="0" smtClean="0">
                <a:solidFill>
                  <a:srgbClr val="0070C0"/>
                </a:solidFill>
              </a:rPr>
              <a:t> </a:t>
            </a:r>
            <a:r>
              <a:rPr lang="tr-TR" sz="3000" b="1" dirty="0" err="1" smtClean="0">
                <a:solidFill>
                  <a:srgbClr val="0070C0"/>
                </a:solidFill>
              </a:rPr>
              <a:t>TurkStat</a:t>
            </a:r>
            <a:r>
              <a:rPr lang="en-GB" sz="3000" b="1" dirty="0" smtClean="0">
                <a:solidFill>
                  <a:srgbClr val="0070C0"/>
                </a:solidFill>
              </a:rPr>
              <a:t> have a long tradition of cooperation for the production of </a:t>
            </a:r>
            <a:r>
              <a:rPr lang="tr-TR" sz="3000" b="1" dirty="0" err="1" smtClean="0">
                <a:solidFill>
                  <a:srgbClr val="0070C0"/>
                </a:solidFill>
              </a:rPr>
              <a:t>agricultural</a:t>
            </a:r>
            <a:r>
              <a:rPr lang="tr-TR" sz="3000" b="1" dirty="0" smtClean="0">
                <a:solidFill>
                  <a:srgbClr val="0070C0"/>
                </a:solidFill>
              </a:rPr>
              <a:t> </a:t>
            </a:r>
            <a:r>
              <a:rPr lang="tr-TR" sz="3000" b="1" dirty="0" err="1" smtClean="0">
                <a:solidFill>
                  <a:srgbClr val="0070C0"/>
                </a:solidFill>
              </a:rPr>
              <a:t>statistics</a:t>
            </a:r>
            <a:r>
              <a:rPr lang="tr-TR" sz="3000" b="1" dirty="0" smtClean="0">
                <a:solidFill>
                  <a:srgbClr val="0070C0"/>
                </a:solidFill>
              </a:rPr>
              <a:t>.</a:t>
            </a:r>
          </a:p>
          <a:p>
            <a:pPr algn="just"/>
            <a:r>
              <a:rPr lang="tr-TR" sz="3000" b="1" dirty="0" err="1" smtClean="0">
                <a:solidFill>
                  <a:srgbClr val="0070C0"/>
                </a:solidFill>
              </a:rPr>
              <a:t>There</a:t>
            </a:r>
            <a:r>
              <a:rPr lang="tr-TR" sz="3000" b="1" dirty="0" smtClean="0">
                <a:solidFill>
                  <a:srgbClr val="0070C0"/>
                </a:solidFill>
              </a:rPr>
              <a:t> </a:t>
            </a:r>
            <a:r>
              <a:rPr lang="tr-TR" sz="3000" b="1" dirty="0" err="1" smtClean="0">
                <a:solidFill>
                  <a:srgbClr val="0070C0"/>
                </a:solidFill>
              </a:rPr>
              <a:t>are</a:t>
            </a:r>
            <a:r>
              <a:rPr lang="tr-TR" sz="3000" b="1" dirty="0" smtClean="0">
                <a:solidFill>
                  <a:srgbClr val="0070C0"/>
                </a:solidFill>
              </a:rPr>
              <a:t> 2.200 000 </a:t>
            </a:r>
            <a:r>
              <a:rPr lang="tr-TR" sz="3000" b="1" dirty="0" err="1" smtClean="0">
                <a:solidFill>
                  <a:srgbClr val="0070C0"/>
                </a:solidFill>
              </a:rPr>
              <a:t>agricultural</a:t>
            </a:r>
            <a:r>
              <a:rPr lang="tr-TR" sz="3000" b="1" dirty="0" smtClean="0">
                <a:solidFill>
                  <a:srgbClr val="0070C0"/>
                </a:solidFill>
              </a:rPr>
              <a:t> </a:t>
            </a:r>
            <a:r>
              <a:rPr lang="tr-TR" sz="3000" b="1" dirty="0" err="1" smtClean="0">
                <a:solidFill>
                  <a:srgbClr val="0070C0"/>
                </a:solidFill>
              </a:rPr>
              <a:t>holdings</a:t>
            </a:r>
            <a:r>
              <a:rPr lang="tr-TR" sz="3000" b="1" dirty="0" smtClean="0">
                <a:solidFill>
                  <a:srgbClr val="0070C0"/>
                </a:solidFill>
              </a:rPr>
              <a:t> </a:t>
            </a:r>
            <a:r>
              <a:rPr lang="tr-TR" sz="3000" b="1" dirty="0" err="1" smtClean="0">
                <a:solidFill>
                  <a:srgbClr val="0070C0"/>
                </a:solidFill>
              </a:rPr>
              <a:t>according</a:t>
            </a:r>
            <a:r>
              <a:rPr lang="tr-TR" sz="3000" b="1" dirty="0" smtClean="0">
                <a:solidFill>
                  <a:srgbClr val="0070C0"/>
                </a:solidFill>
              </a:rPr>
              <a:t> </a:t>
            </a:r>
            <a:r>
              <a:rPr lang="tr-TR" sz="3000" b="1" dirty="0" err="1" smtClean="0">
                <a:solidFill>
                  <a:srgbClr val="0070C0"/>
                </a:solidFill>
              </a:rPr>
              <a:t>to</a:t>
            </a:r>
            <a:r>
              <a:rPr lang="tr-TR" sz="3000" b="1" dirty="0" smtClean="0">
                <a:solidFill>
                  <a:srgbClr val="0070C0"/>
                </a:solidFill>
              </a:rPr>
              <a:t> </a:t>
            </a:r>
            <a:r>
              <a:rPr lang="tr-TR" sz="3000" b="1" dirty="0" err="1" smtClean="0">
                <a:solidFill>
                  <a:srgbClr val="0070C0"/>
                </a:solidFill>
              </a:rPr>
              <a:t>the</a:t>
            </a:r>
            <a:r>
              <a:rPr lang="tr-TR" sz="3000" b="1" dirty="0" smtClean="0">
                <a:solidFill>
                  <a:srgbClr val="0070C0"/>
                </a:solidFill>
              </a:rPr>
              <a:t> </a:t>
            </a:r>
            <a:r>
              <a:rPr lang="tr-TR" sz="3000" b="1" dirty="0" err="1" smtClean="0">
                <a:solidFill>
                  <a:srgbClr val="0070C0"/>
                </a:solidFill>
              </a:rPr>
              <a:t>Farmers</a:t>
            </a:r>
            <a:r>
              <a:rPr lang="tr-TR" sz="3000" b="1" dirty="0" smtClean="0">
                <a:solidFill>
                  <a:srgbClr val="0070C0"/>
                </a:solidFill>
              </a:rPr>
              <a:t> </a:t>
            </a:r>
            <a:r>
              <a:rPr lang="tr-TR" sz="3000" b="1" dirty="0" err="1" smtClean="0">
                <a:solidFill>
                  <a:srgbClr val="0070C0"/>
                </a:solidFill>
              </a:rPr>
              <a:t>Registry</a:t>
            </a:r>
            <a:r>
              <a:rPr lang="tr-TR" sz="3000" b="1" dirty="0" smtClean="0">
                <a:solidFill>
                  <a:srgbClr val="0070C0"/>
                </a:solidFill>
              </a:rPr>
              <a:t> </a:t>
            </a:r>
            <a:r>
              <a:rPr lang="tr-TR" sz="3000" b="1" dirty="0" err="1" smtClean="0">
                <a:solidFill>
                  <a:srgbClr val="0070C0"/>
                </a:solidFill>
              </a:rPr>
              <a:t>System</a:t>
            </a:r>
            <a:r>
              <a:rPr lang="tr-TR" sz="3000" b="1" dirty="0" smtClean="0">
                <a:solidFill>
                  <a:srgbClr val="0070C0"/>
                </a:solidFill>
              </a:rPr>
              <a:t> (FRS)</a:t>
            </a:r>
          </a:p>
          <a:p>
            <a:pPr algn="just"/>
            <a:endParaRPr lang="tr-TR" sz="2400" b="1" dirty="0" smtClean="0">
              <a:solidFill>
                <a:srgbClr val="0070C0"/>
              </a:solidFill>
            </a:endParaRPr>
          </a:p>
          <a:p>
            <a:endParaRPr lang="tr-TR" sz="2800" dirty="0"/>
          </a:p>
        </p:txBody>
      </p:sp>
      <p:sp>
        <p:nvSpPr>
          <p:cNvPr id="5" name="4 Slayt Numarası Yer Tutucusu"/>
          <p:cNvSpPr>
            <a:spLocks noGrp="1"/>
          </p:cNvSpPr>
          <p:nvPr>
            <p:ph type="sldNum" sz="quarter" idx="12"/>
          </p:nvPr>
        </p:nvSpPr>
        <p:spPr/>
        <p:txBody>
          <a:bodyPr/>
          <a:lstStyle/>
          <a:p>
            <a:pPr>
              <a:defRPr/>
            </a:pPr>
            <a:fld id="{95638B7A-6B9E-48D7-928D-298906FFA65B}" type="slidenum">
              <a:rPr lang="tr-TR" smtClean="0"/>
              <a:pPr>
                <a:defRPr/>
              </a:pPr>
              <a:t>11</a:t>
            </a:fld>
            <a:endParaRPr lang="tr-TR" dirty="0"/>
          </a:p>
        </p:txBody>
      </p:sp>
    </p:spTree>
  </p:cSld>
  <p:clrMapOvr>
    <a:masterClrMapping/>
  </p:clrMapOvr>
  <p:transition spd="med">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8CA4C9DD-3414-4199-9ED9-736BCBFF527F}" type="slidenum">
              <a:rPr lang="tr-TR" smtClean="0"/>
              <a:pPr>
                <a:defRPr/>
              </a:pPr>
              <a:t>12</a:t>
            </a:fld>
            <a:endParaRPr lang="tr-TR" dirty="0"/>
          </a:p>
        </p:txBody>
      </p:sp>
      <p:sp>
        <p:nvSpPr>
          <p:cNvPr id="7" name="2 Alt Başlık"/>
          <p:cNvSpPr txBox="1">
            <a:spLocks/>
          </p:cNvSpPr>
          <p:nvPr/>
        </p:nvSpPr>
        <p:spPr bwMode="auto">
          <a:xfrm>
            <a:off x="214282" y="857232"/>
            <a:ext cx="8643998" cy="5357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tr-TR" sz="3200" b="1" i="0" u="none" strike="noStrike" kern="0" cap="none" spc="0" normalizeH="0" baseline="0" noProof="0" smtClean="0">
                <a:ln>
                  <a:noFill/>
                </a:ln>
                <a:solidFill>
                  <a:srgbClr val="C00000"/>
                </a:solidFill>
                <a:effectLst/>
                <a:uLnTx/>
                <a:uFillTx/>
                <a:latin typeface="Calibri" pitchFamily="34" charset="0"/>
                <a:ea typeface="Calibri" pitchFamily="34" charset="0"/>
                <a:cs typeface="Calibri" pitchFamily="34" charset="0"/>
              </a:rPr>
              <a:t>Transactions coverage:</a:t>
            </a:r>
            <a:r>
              <a:rPr kumimoji="0" lang="en-GB" sz="3200" b="0" i="0" u="none" strike="noStrike" kern="0" cap="none" spc="0" normalizeH="0" baseline="0" noProof="0" smtClean="0">
                <a:ln>
                  <a:noFill/>
                </a:ln>
                <a:solidFill>
                  <a:srgbClr val="C00000"/>
                </a:solidFill>
                <a:effectLst/>
                <a:uLnTx/>
                <a:uFillTx/>
                <a:latin typeface="Calibri" pitchFamily="34" charset="0"/>
                <a:ea typeface="Calibri" pitchFamily="34" charset="0"/>
                <a:cs typeface="Calibri" pitchFamily="34" charset="0"/>
              </a:rPr>
              <a:t> </a:t>
            </a: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In crop production statistics, statistics are produced in following topics: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-Cereals and other field crops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-Vegetables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-Fruits, beverage and spice crops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-Production in under protective cover area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-Ornamental Plants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-Organic farming statistics </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-Fertilizer statistics</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rPr>
              <a:t>- Agricultural pesticides</a:t>
            </a:r>
            <a:endParaRPr kumimoji="0" lang="tr-TR" sz="3200" b="1" i="0" u="none" strike="noStrike" kern="0" cap="none" spc="0" normalizeH="0" baseline="0" noProof="0" smtClean="0">
              <a:ln>
                <a:noFill/>
              </a:ln>
              <a:solidFill>
                <a:srgbClr val="0070C0"/>
              </a:solidFill>
              <a:effectLst/>
              <a:uLnTx/>
              <a:uFillTx/>
              <a:latin typeface="Calibri" pitchFamily="34" charset="0"/>
              <a:ea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tr-TR" sz="3200" b="0" i="0" u="none" strike="noStrike" kern="0" cap="none" spc="0" normalizeH="0" baseline="0" noProof="0" dirty="0">
              <a:ln>
                <a:noFill/>
              </a:ln>
              <a:solidFill>
                <a:schemeClr val="tx1"/>
              </a:solidFill>
              <a:effectLst/>
              <a:uLnTx/>
              <a:uFillTx/>
              <a:latin typeface="Calibri" pitchFamily="34" charset="0"/>
              <a:ea typeface="Calibri" pitchFamily="34" charset="0"/>
              <a:cs typeface="Calibri" pitchFamily="34" charset="0"/>
            </a:endParaRPr>
          </a:p>
        </p:txBody>
      </p:sp>
    </p:spTree>
  </p:cSld>
  <p:clrMapOvr>
    <a:masterClrMapping/>
  </p:clrMapOvr>
  <p:transition spd="med">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251520" y="857232"/>
            <a:ext cx="8424936" cy="5429288"/>
          </a:xfrm>
        </p:spPr>
        <p:txBody>
          <a:bodyPr>
            <a:noAutofit/>
          </a:bodyPr>
          <a:lstStyle/>
          <a:p>
            <a:pPr>
              <a:lnSpc>
                <a:spcPct val="150000"/>
              </a:lnSpc>
              <a:buNone/>
            </a:pPr>
            <a:r>
              <a:rPr lang="en-GB" b="1" dirty="0" smtClean="0">
                <a:solidFill>
                  <a:srgbClr val="C00000"/>
                </a:solidFill>
              </a:rPr>
              <a:t>Data Sources</a:t>
            </a:r>
            <a:endParaRPr lang="tr-TR" b="1" dirty="0" smtClean="0">
              <a:solidFill>
                <a:srgbClr val="C00000"/>
              </a:solidFill>
            </a:endParaRPr>
          </a:p>
          <a:p>
            <a:pPr algn="just"/>
            <a:r>
              <a:rPr lang="en-US" b="1" dirty="0" smtClean="0">
                <a:solidFill>
                  <a:srgbClr val="0070C0"/>
                </a:solidFill>
              </a:rPr>
              <a:t>Data on crop production are compiled at district level through Province</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District</a:t>
            </a:r>
            <a:r>
              <a:rPr lang="en-US" b="1" dirty="0" smtClean="0">
                <a:solidFill>
                  <a:srgbClr val="0070C0"/>
                </a:solidFill>
              </a:rPr>
              <a:t> Directorates of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via</a:t>
            </a:r>
            <a:r>
              <a:rPr lang="tr-TR" b="1" dirty="0" smtClean="0">
                <a:solidFill>
                  <a:srgbClr val="0070C0"/>
                </a:solidFill>
              </a:rPr>
              <a:t> a</a:t>
            </a:r>
            <a:r>
              <a:rPr lang="en-US" b="1" dirty="0" smtClean="0">
                <a:solidFill>
                  <a:srgbClr val="0070C0"/>
                </a:solidFill>
              </a:rPr>
              <a:t> web based </a:t>
            </a:r>
            <a:r>
              <a:rPr lang="en-US" b="1" dirty="0" err="1" smtClean="0">
                <a:solidFill>
                  <a:srgbClr val="0070C0"/>
                </a:solidFill>
              </a:rPr>
              <a:t>programme</a:t>
            </a:r>
            <a:r>
              <a:rPr lang="tr-TR" b="1" dirty="0" smtClean="0">
                <a:solidFill>
                  <a:srgbClr val="0070C0"/>
                </a:solidFill>
              </a:rPr>
              <a:t> </a:t>
            </a:r>
            <a:r>
              <a:rPr lang="tr-TR" b="1" dirty="0" err="1" smtClean="0">
                <a:solidFill>
                  <a:srgbClr val="0070C0"/>
                </a:solidFill>
              </a:rPr>
              <a:t>called</a:t>
            </a:r>
            <a:r>
              <a:rPr lang="tr-TR" b="1" dirty="0" smtClean="0">
                <a:solidFill>
                  <a:srgbClr val="0070C0"/>
                </a:solidFill>
              </a:rPr>
              <a:t> “</a:t>
            </a:r>
            <a:r>
              <a:rPr lang="tr-TR" b="1" dirty="0" err="1" smtClean="0">
                <a:solidFill>
                  <a:srgbClr val="0070C0"/>
                </a:solidFill>
              </a:rPr>
              <a:t>Statistical</a:t>
            </a:r>
            <a:r>
              <a:rPr lang="tr-TR" b="1" dirty="0" smtClean="0">
                <a:solidFill>
                  <a:srgbClr val="0070C0"/>
                </a:solidFill>
              </a:rPr>
              <a:t> Data Network” (SDN)</a:t>
            </a:r>
            <a:r>
              <a:rPr lang="en-US" b="1" dirty="0" smtClean="0">
                <a:solidFill>
                  <a:srgbClr val="0070C0"/>
                </a:solidFill>
              </a:rPr>
              <a:t>. </a:t>
            </a:r>
            <a:endParaRPr lang="tr-TR" b="1" dirty="0" smtClean="0">
              <a:solidFill>
                <a:srgbClr val="0070C0"/>
              </a:solidFill>
            </a:endParaRPr>
          </a:p>
          <a:p>
            <a:pPr algn="just"/>
            <a:r>
              <a:rPr lang="tr-TR" b="1" dirty="0" smtClean="0">
                <a:solidFill>
                  <a:srgbClr val="0070C0"/>
                </a:solidFill>
              </a:rPr>
              <a:t>D</a:t>
            </a:r>
            <a:r>
              <a:rPr lang="en-US" b="1" dirty="0" err="1" smtClean="0">
                <a:solidFill>
                  <a:srgbClr val="0070C0"/>
                </a:solidFill>
              </a:rPr>
              <a:t>ata</a:t>
            </a:r>
            <a:r>
              <a:rPr lang="en-US" b="1" dirty="0" smtClean="0">
                <a:solidFill>
                  <a:srgbClr val="0070C0"/>
                </a:solidFill>
              </a:rPr>
              <a:t> are based on available administrative registers of province and district directorates and also agricultural data of their region.</a:t>
            </a:r>
            <a:endParaRPr lang="tr-TR" b="1" dirty="0" smtClean="0">
              <a:solidFill>
                <a:srgbClr val="0070C0"/>
              </a:solidFill>
            </a:endParaRPr>
          </a:p>
          <a:p>
            <a:pPr algn="just"/>
            <a:r>
              <a:rPr lang="en-US" sz="2000" b="1" dirty="0" smtClean="0">
                <a:solidFill>
                  <a:srgbClr val="0070C0"/>
                </a:solidFill>
              </a:rPr>
              <a:t> </a:t>
            </a:r>
            <a:endParaRPr lang="tr-TR" sz="2800" dirty="0"/>
          </a:p>
        </p:txBody>
      </p:sp>
      <p:sp>
        <p:nvSpPr>
          <p:cNvPr id="5" name="4 Slayt Numarası Yer Tutucusu"/>
          <p:cNvSpPr>
            <a:spLocks noGrp="1"/>
          </p:cNvSpPr>
          <p:nvPr>
            <p:ph type="sldNum" sz="quarter" idx="12"/>
          </p:nvPr>
        </p:nvSpPr>
        <p:spPr/>
        <p:txBody>
          <a:bodyPr/>
          <a:lstStyle/>
          <a:p>
            <a:pPr>
              <a:defRPr/>
            </a:pPr>
            <a:fld id="{D039CA95-8169-4682-8D1E-9BEEAC5D27A4}" type="slidenum">
              <a:rPr lang="tr-TR" smtClean="0"/>
              <a:pPr>
                <a:defRPr/>
              </a:pPr>
              <a:t>13</a:t>
            </a:fld>
            <a:endParaRPr lang="tr-TR" dirty="0"/>
          </a:p>
        </p:txBody>
      </p:sp>
    </p:spTree>
  </p:cSld>
  <p:clrMapOvr>
    <a:masterClrMapping/>
  </p:clrMapOvr>
  <p:transition spd="med">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İçerik Yer Tutucusu"/>
          <p:cNvSpPr>
            <a:spLocks noGrp="1"/>
          </p:cNvSpPr>
          <p:nvPr>
            <p:ph idx="1"/>
          </p:nvPr>
        </p:nvSpPr>
        <p:spPr>
          <a:xfrm>
            <a:off x="142844" y="642918"/>
            <a:ext cx="8858312" cy="5500726"/>
          </a:xfrm>
        </p:spPr>
        <p:txBody>
          <a:bodyPr>
            <a:noAutofit/>
          </a:bodyPr>
          <a:lstStyle/>
          <a:p>
            <a:pPr algn="just">
              <a:lnSpc>
                <a:spcPct val="200000"/>
              </a:lnSpc>
            </a:pPr>
            <a:r>
              <a:rPr lang="tr-TR" sz="2400" b="1" dirty="0" smtClean="0">
                <a:solidFill>
                  <a:srgbClr val="C00000"/>
                </a:solidFill>
              </a:rPr>
              <a:t>O</a:t>
            </a:r>
            <a:r>
              <a:rPr lang="en-GB" sz="2400" b="1" dirty="0" err="1" smtClean="0">
                <a:solidFill>
                  <a:srgbClr val="C00000"/>
                </a:solidFill>
              </a:rPr>
              <a:t>ther</a:t>
            </a:r>
            <a:r>
              <a:rPr lang="en-GB" sz="2400" b="1" dirty="0" smtClean="0">
                <a:solidFill>
                  <a:srgbClr val="C00000"/>
                </a:solidFill>
              </a:rPr>
              <a:t> </a:t>
            </a:r>
            <a:r>
              <a:rPr lang="tr-TR" sz="2400" b="1" dirty="0" err="1" smtClean="0">
                <a:solidFill>
                  <a:srgbClr val="C00000"/>
                </a:solidFill>
              </a:rPr>
              <a:t>relevant</a:t>
            </a:r>
            <a:r>
              <a:rPr lang="tr-TR" sz="2400" b="1" dirty="0" smtClean="0">
                <a:solidFill>
                  <a:srgbClr val="C00000"/>
                </a:solidFill>
              </a:rPr>
              <a:t> </a:t>
            </a:r>
            <a:r>
              <a:rPr lang="en-GB" sz="2400" b="1" dirty="0" smtClean="0">
                <a:solidFill>
                  <a:srgbClr val="C00000"/>
                </a:solidFill>
              </a:rPr>
              <a:t>institutions</a:t>
            </a:r>
            <a:r>
              <a:rPr lang="tr-TR" sz="2400" b="1" dirty="0" smtClean="0">
                <a:solidFill>
                  <a:srgbClr val="C00000"/>
                </a:solidFill>
              </a:rPr>
              <a:t> </a:t>
            </a:r>
            <a:r>
              <a:rPr lang="tr-TR" sz="2400" b="1" dirty="0" err="1" smtClean="0">
                <a:solidFill>
                  <a:srgbClr val="C00000"/>
                </a:solidFill>
              </a:rPr>
              <a:t>which</a:t>
            </a:r>
            <a:r>
              <a:rPr lang="tr-TR" sz="2400" b="1" dirty="0" smtClean="0">
                <a:solidFill>
                  <a:srgbClr val="C00000"/>
                </a:solidFill>
              </a:rPr>
              <a:t> </a:t>
            </a:r>
            <a:r>
              <a:rPr lang="tr-TR" sz="2400" b="1" dirty="0" err="1" smtClean="0">
                <a:solidFill>
                  <a:srgbClr val="C00000"/>
                </a:solidFill>
              </a:rPr>
              <a:t>provide</a:t>
            </a:r>
            <a:r>
              <a:rPr lang="tr-TR" sz="2400" b="1" dirty="0" smtClean="0">
                <a:solidFill>
                  <a:srgbClr val="C00000"/>
                </a:solidFill>
              </a:rPr>
              <a:t> data </a:t>
            </a:r>
            <a:r>
              <a:rPr lang="tr-TR" sz="2400" b="1" dirty="0" err="1" smtClean="0">
                <a:solidFill>
                  <a:srgbClr val="C00000"/>
                </a:solidFill>
              </a:rPr>
              <a:t>are</a:t>
            </a:r>
            <a:r>
              <a:rPr lang="tr-TR" sz="2400" b="1" dirty="0" smtClean="0">
                <a:solidFill>
                  <a:srgbClr val="C00000"/>
                </a:solidFill>
              </a:rPr>
              <a:t>:</a:t>
            </a:r>
          </a:p>
          <a:p>
            <a:r>
              <a:rPr lang="tr-TR" sz="2400" dirty="0" smtClean="0"/>
              <a:t> </a:t>
            </a:r>
            <a:r>
              <a:rPr lang="tr-TR" b="1" dirty="0" err="1" smtClean="0">
                <a:solidFill>
                  <a:srgbClr val="0070C0"/>
                </a:solidFill>
              </a:rPr>
              <a:t>Ministry</a:t>
            </a:r>
            <a:r>
              <a:rPr lang="tr-TR" b="1" dirty="0" smtClean="0">
                <a:solidFill>
                  <a:srgbClr val="0070C0"/>
                </a:solidFill>
              </a:rPr>
              <a:t> of </a:t>
            </a:r>
            <a:r>
              <a:rPr lang="tr-TR" b="1" dirty="0" err="1" smtClean="0">
                <a:solidFill>
                  <a:srgbClr val="0070C0"/>
                </a:solidFill>
              </a:rPr>
              <a:t>Science</a:t>
            </a:r>
            <a:r>
              <a:rPr lang="tr-TR" b="1" dirty="0" smtClean="0">
                <a:solidFill>
                  <a:srgbClr val="0070C0"/>
                </a:solidFill>
              </a:rPr>
              <a:t>, </a:t>
            </a:r>
            <a:r>
              <a:rPr lang="tr-TR" b="1" dirty="0" err="1" smtClean="0">
                <a:solidFill>
                  <a:srgbClr val="0070C0"/>
                </a:solidFill>
              </a:rPr>
              <a:t>Industry</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Technology</a:t>
            </a:r>
            <a:endParaRPr lang="tr-TR" b="1" dirty="0" smtClean="0">
              <a:solidFill>
                <a:srgbClr val="0070C0"/>
              </a:solidFill>
            </a:endParaRPr>
          </a:p>
          <a:p>
            <a:r>
              <a:rPr lang="tr-TR" b="1" dirty="0" err="1" smtClean="0">
                <a:solidFill>
                  <a:srgbClr val="0070C0"/>
                </a:solidFill>
              </a:rPr>
              <a:t>Tobacco</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Alcohol</a:t>
            </a:r>
            <a:r>
              <a:rPr lang="tr-TR" b="1" dirty="0" smtClean="0">
                <a:solidFill>
                  <a:srgbClr val="0070C0"/>
                </a:solidFill>
              </a:rPr>
              <a:t> Market </a:t>
            </a:r>
            <a:r>
              <a:rPr lang="tr-TR" b="1" dirty="0" err="1" smtClean="0">
                <a:solidFill>
                  <a:srgbClr val="0070C0"/>
                </a:solidFill>
              </a:rPr>
              <a:t>Regulatory</a:t>
            </a:r>
            <a:r>
              <a:rPr lang="tr-TR" b="1" dirty="0" smtClean="0">
                <a:solidFill>
                  <a:srgbClr val="0070C0"/>
                </a:solidFill>
              </a:rPr>
              <a:t> </a:t>
            </a:r>
            <a:r>
              <a:rPr lang="tr-TR" b="1" dirty="0" err="1" smtClean="0">
                <a:solidFill>
                  <a:srgbClr val="0070C0"/>
                </a:solidFill>
              </a:rPr>
              <a:t>Authority</a:t>
            </a:r>
            <a:r>
              <a:rPr lang="tr-TR" b="1" dirty="0" smtClean="0">
                <a:solidFill>
                  <a:srgbClr val="0070C0"/>
                </a:solidFill>
              </a:rPr>
              <a:t> (</a:t>
            </a:r>
            <a:r>
              <a:rPr lang="tr-TR" b="1" dirty="0" err="1" smtClean="0">
                <a:solidFill>
                  <a:srgbClr val="0070C0"/>
                </a:solidFill>
              </a:rPr>
              <a:t>Tobacco</a:t>
            </a:r>
            <a:r>
              <a:rPr lang="tr-TR" b="1" dirty="0" smtClean="0">
                <a:solidFill>
                  <a:srgbClr val="0070C0"/>
                </a:solidFill>
              </a:rPr>
              <a:t>)</a:t>
            </a:r>
          </a:p>
          <a:p>
            <a:r>
              <a:rPr lang="tr-TR" b="1" dirty="0" smtClean="0">
                <a:solidFill>
                  <a:srgbClr val="0070C0"/>
                </a:solidFill>
              </a:rPr>
              <a:t>Market </a:t>
            </a:r>
            <a:r>
              <a:rPr lang="tr-TR" b="1" dirty="0" err="1" smtClean="0">
                <a:solidFill>
                  <a:srgbClr val="0070C0"/>
                </a:solidFill>
              </a:rPr>
              <a:t>Regulatory</a:t>
            </a:r>
            <a:r>
              <a:rPr lang="tr-TR" b="1" dirty="0" smtClean="0">
                <a:solidFill>
                  <a:srgbClr val="0070C0"/>
                </a:solidFill>
              </a:rPr>
              <a:t> </a:t>
            </a:r>
            <a:r>
              <a:rPr lang="tr-TR" b="1" dirty="0" err="1" smtClean="0">
                <a:solidFill>
                  <a:srgbClr val="0070C0"/>
                </a:solidFill>
              </a:rPr>
              <a:t>Authority</a:t>
            </a:r>
            <a:endParaRPr lang="tr-TR" b="1" dirty="0" smtClean="0">
              <a:solidFill>
                <a:srgbClr val="0070C0"/>
              </a:solidFill>
            </a:endParaRPr>
          </a:p>
          <a:p>
            <a:r>
              <a:rPr lang="en-GB" b="1" dirty="0" smtClean="0">
                <a:solidFill>
                  <a:srgbClr val="0070C0"/>
                </a:solidFill>
              </a:rPr>
              <a:t>Turkish Sugar Authority</a:t>
            </a:r>
            <a:r>
              <a:rPr lang="tr-TR" b="1" dirty="0" smtClean="0">
                <a:solidFill>
                  <a:srgbClr val="0070C0"/>
                </a:solidFill>
              </a:rPr>
              <a:t> (</a:t>
            </a:r>
            <a:r>
              <a:rPr lang="tr-TR" b="1" dirty="0" err="1" smtClean="0">
                <a:solidFill>
                  <a:srgbClr val="0070C0"/>
                </a:solidFill>
              </a:rPr>
              <a:t>sugar</a:t>
            </a:r>
            <a:r>
              <a:rPr lang="tr-TR" b="1" dirty="0" smtClean="0">
                <a:solidFill>
                  <a:srgbClr val="0070C0"/>
                </a:solidFill>
              </a:rPr>
              <a:t> </a:t>
            </a:r>
            <a:r>
              <a:rPr lang="tr-TR" b="1" dirty="0" err="1" smtClean="0">
                <a:solidFill>
                  <a:srgbClr val="0070C0"/>
                </a:solidFill>
              </a:rPr>
              <a:t>beet</a:t>
            </a:r>
            <a:r>
              <a:rPr lang="tr-TR" b="1" dirty="0" smtClean="0">
                <a:solidFill>
                  <a:srgbClr val="0070C0"/>
                </a:solidFill>
              </a:rPr>
              <a:t>)</a:t>
            </a:r>
          </a:p>
          <a:p>
            <a:r>
              <a:rPr lang="tr-TR" b="1" dirty="0" err="1" smtClean="0">
                <a:solidFill>
                  <a:srgbClr val="0070C0"/>
                </a:solidFill>
              </a:rPr>
              <a:t>Union</a:t>
            </a:r>
            <a:r>
              <a:rPr lang="tr-TR" b="1" dirty="0" smtClean="0">
                <a:solidFill>
                  <a:srgbClr val="0070C0"/>
                </a:solidFill>
              </a:rPr>
              <a:t> of </a:t>
            </a:r>
            <a:r>
              <a:rPr lang="tr-TR" b="1" dirty="0" err="1" smtClean="0">
                <a:solidFill>
                  <a:srgbClr val="0070C0"/>
                </a:solidFill>
              </a:rPr>
              <a:t>Chambers</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Commodity</a:t>
            </a:r>
            <a:r>
              <a:rPr lang="tr-TR" b="1" dirty="0" smtClean="0">
                <a:solidFill>
                  <a:srgbClr val="0070C0"/>
                </a:solidFill>
              </a:rPr>
              <a:t> </a:t>
            </a:r>
            <a:r>
              <a:rPr lang="tr-TR" b="1" dirty="0" err="1" smtClean="0">
                <a:solidFill>
                  <a:srgbClr val="0070C0"/>
                </a:solidFill>
              </a:rPr>
              <a:t>Exchanges</a:t>
            </a:r>
            <a:r>
              <a:rPr lang="tr-TR" b="1" dirty="0" smtClean="0">
                <a:solidFill>
                  <a:srgbClr val="0070C0"/>
                </a:solidFill>
              </a:rPr>
              <a:t> of  </a:t>
            </a:r>
            <a:r>
              <a:rPr lang="tr-TR" b="1" dirty="0" err="1" smtClean="0">
                <a:solidFill>
                  <a:srgbClr val="0070C0"/>
                </a:solidFill>
              </a:rPr>
              <a:t>Turkey</a:t>
            </a:r>
            <a:endParaRPr lang="tr-TR" b="1" dirty="0" smtClean="0">
              <a:solidFill>
                <a:srgbClr val="0070C0"/>
              </a:solidFill>
            </a:endParaRPr>
          </a:p>
          <a:p>
            <a:r>
              <a:rPr lang="en-GB" b="1" dirty="0" smtClean="0">
                <a:solidFill>
                  <a:srgbClr val="0070C0"/>
                </a:solidFill>
              </a:rPr>
              <a:t>Producer </a:t>
            </a:r>
            <a:r>
              <a:rPr lang="tr-TR" b="1" dirty="0" smtClean="0">
                <a:solidFill>
                  <a:srgbClr val="0070C0"/>
                </a:solidFill>
              </a:rPr>
              <a:t>U</a:t>
            </a:r>
            <a:r>
              <a:rPr lang="en-GB" b="1" dirty="0" err="1" smtClean="0">
                <a:solidFill>
                  <a:srgbClr val="0070C0"/>
                </a:solidFill>
              </a:rPr>
              <a:t>nions</a:t>
            </a:r>
            <a:endParaRPr lang="tr-TR" b="1" dirty="0" smtClean="0">
              <a:solidFill>
                <a:srgbClr val="0070C0"/>
              </a:solidFill>
            </a:endParaRPr>
          </a:p>
          <a:p>
            <a:endParaRPr lang="tr-TR" sz="2800" dirty="0"/>
          </a:p>
        </p:txBody>
      </p:sp>
      <p:sp>
        <p:nvSpPr>
          <p:cNvPr id="5" name="4 Slayt Numarası Yer Tutucusu"/>
          <p:cNvSpPr>
            <a:spLocks noGrp="1"/>
          </p:cNvSpPr>
          <p:nvPr>
            <p:ph type="sldNum" sz="quarter" idx="12"/>
          </p:nvPr>
        </p:nvSpPr>
        <p:spPr/>
        <p:txBody>
          <a:bodyPr/>
          <a:lstStyle/>
          <a:p>
            <a:pPr>
              <a:defRPr/>
            </a:pPr>
            <a:fld id="{B1974AF6-13CE-45DD-8E74-8E3F0955E7DD}" type="slidenum">
              <a:rPr lang="tr-TR" smtClean="0"/>
              <a:pPr>
                <a:defRPr/>
              </a:pPr>
              <a:t>14</a:t>
            </a:fld>
            <a:endParaRPr lang="tr-TR" dirty="0"/>
          </a:p>
        </p:txBody>
      </p:sp>
      <p:sp>
        <p:nvSpPr>
          <p:cNvPr id="21510" name="AutoShape 2" descr="data:image/jpeg;base64,/9j/4AAQSkZJRgABAQAAAQABAAD/2wCEAAkGBxMTEhQUExQVFRUXGB0XGBcXFxccHBgcGRkbHBwYHBoaHCggGBwlIB0cIjEhJikrLi4uHyAzODMsNygtLisBCgoKDg0OGxAQGzQkICY1LC8vLCwsLCwsLCwsLCwsLCwsLCwsLCwsLCwsLCwsLCwsLCwsLCwsLCwsLCwsLCwsLP/AABEIAMkA+wMBIgACEQEDEQH/xAAbAAACAgMBAAAAAAAAAAAAAAAFBgMEAQIHAP/EAEoQAAIBAgQEBAIFCQYEBAcBAAECEQMhAAQSMQUiQVEGE2FxMoEHQpGhsRQjM1JicrLB0TRzgtLw8ReTwuFDkqKzFjVTY4PD4iT/xAAZAQADAQEBAAAAAAAAAAAAAAAAAQIDBAX/xAAwEQACAgEDAgQEBgIDAAAAAAAAAQIRAxIhMUFRBBNh8BQicaEFMlKBscGR0SNC8f/aAAwDAQACEQMRAD8AfVGJVGNVxIoxpZBsBjcDHkxuMS2FGIx4tjbGMKyqNFbG5fGMZGFYUYFU9sbasexmcFgZAxupxHOMhsIZNrxjXiKcan3wAWA2PasQhsZ1YAJC2PasRE4wTgAl1YxqxHOMasAEmrGC2NNWMasMDbVj2rGhbGNWGI3LYxqxGWxgtgFZJqxicRzj04YWSE4jJxjGrYYjBOI5xs2NIwwJQMbgYjBxsGxnZRIMba8QlsY1YQE+rHpxBrxsHwASzjM4h149rwATasYD4h149qwAWJxjViDXjGs4QFjVj2rEAbGdeGBNqxhmxFrxrqwASzjOrEWrHtWACXVjGrEWrGC2ACXVjBOI9WMasMRLOPE4i1Y9qwAS6sY1YiJxgtgAl1YxqxEWxicMCYtjGrEWrGNWACQnGs401Y1nDA3DY21YiBx7ViQJdWPasRaseL4QEurHtWItWMB8AWS6sZ1YHV+LUUbQ9RFa1iwBvtjK8WoESK1Pr9dem/XC1IVhDVjGrAGj4syjMR5oEGJMgH2OLmY41l0EtVpi8fEO8dNh64WpDsJasZ1YGcP4zQrFlpVFcruAfv8AUeuLFTOIolnUDuWGHYFvVj2rA2rxmgoJNanA35hb7MD6/i/KqY8zV6qCQPniXNLlhYxaseDYCDxNldSp5y6muP8AudhivW8ZZNW0mr8wrEfbGHqQWMmrGC2F8eLsnLL5wkehv7WviKt40yirOsm8QFM+94wakFjJqxnVhJH0g0if0bR6svytjOY8f0hGmk7d5IEfjheZHuFjpqx7VhKf6QaN4pOR0OpRP32wNrfSOxB00Qp6aiTF+sRODWgOj6sYLY5X/wAQszvFLbYqb+vxYG5jxtnS0iqQBeAqb9vh29MGsDsurGNWOK1PFubLajXf2ER32Avjev42zhKkViItZVg+pEQTg1+gUzsi1gSQCCQYMHY9j2xnVjia+Kc0skV2Go6jAFydyTGM5TxdnA1q7nqdWk/cwt8sGv0Dc7Xqxgvjj1LxnnB/4pO+6od/8OK9Xj9eo0vULGPa20QIAwPJXQNztC1ARYyPTHtWOTcL8Z5ijy6VcbAGQB7Rgs3j6pP6JP8A1f1wealyIqZr6R6xkIiLO0gkj7wD9mB1Dx3mwxbzAQTJVgCPYdR8sX6fgEWJrGbbKOvvidfAdIKR5jm8kyOo76dscfxmFdf5NvIkCeJeOs1VJVWFNTAhBf1ht8BszxSqw0mo7AGeYmxI/HDvR8B5YXmpPv8A6jFil4KyYPwsTbdmv99sS/HYfUfkSEVfEeYVdPmvpO41HtHuMa0PENdF0rXqKg2AYwJ/ljpCeFMkB+iU9p/oemJ6XA8ootRSRvyj+mIf4hj6Jj+HZyfMcQLkszFjtJ3PvjRWY9D3x2qjw2iBamg+z37Ysfk9MAWXeLd+334zf4hHpEr4f1OHlah2puetlb+mJkyOYY2o1TPam32bY7WhAF46kfL5Y8riLbxP44T/ABHtH7j+HXc5JQ4LnNUrRqq3ccv8xi9V8N52oFBpbd2Ufbe5x1MVknaffv2v/rfGi1lkSO59oP8AtjOXj5vovuPyInLqfgbOfqUx7v3+RxN/8DZwiJpj/Gf8uOmHMKCZ2H4+keuNfyyBME9h9x+zEvx2V9h+TA5xT8AZr9ajv+s3+XFg/R3mDINSlfrzH/px0ClmAQWER/O4E/P8RiVK3TcjsO8EEfbGJ+Nyv/wflQEBfo4rW/PUhbfQxONl+jSqbPmUP/4z/nth6bNHV7SSf9DGxrzsZmPsv/TB8Zl7/ZD8rH2Eul9GcjmzB+VLt7ucTf8ADSnscxUib8i/1w4PXuIbffsI6Y1rZgxv33jp9aR6kYXxeXv/AAGiHYVh9HmXA/TVj7aP8uPU/o6yvWpXsf1kv/6MNFKoSZHsJ6z/AD2xVq50THMYMm/SYHuML4jL3DTDsA/+HWTiNdcx+2n+TE3/AA6yPer/AMz+ijBXNcQAJE3B+4RJ+0xjNPMhuYHlURM7mJn1v098HxGb9TCo9gR/w4yPet/zP/5xqPo94eN/O/5n/bDBRaNROwv67SI+zEb02LGDsYF7cq3n5m+D4jN+oVR7AQfR/wAOjaofeo2Mr4H4cD8Dz/eP/I+mDXlPpBNpEyBMCRE+pF/ljLZcECSSbiw3Mjm+WwGDz8v6mFLsAm8E8Nn9HUn+9qf1xJ/8HcPm9J/+ZU9f2sFhRJa2wBk92gEfbP3Yt09BXULGAxmPXf1M4HnyfqY9K7C+fCPDxcUW6/8AiVP82MHwpw4b0Xn+8qf5sMNJpFukye3X8BjNSjWJJU8vT+uDzsnd/wCQ0rsBqaqbzF4+Z2/ljXVAmApUXB6mBb5YiyNHSnmm95BMxNwB9pEjFXzWqO079juRC9fbGVD1BX8oQrtexjuOvv1+/Ef5SGYcu957mSI/2wK4lVKlWW8G/oWSw9Lj78ZQw2sSVTSQN7qrlvtMYrQTrYUfNINRtuQfS8g+nXHjn1FgJLKT7CF67fWnAanUJXm5dRS0CRqI3v3b7jjZ0ZaRAjkRjY9AWie1lUYflic2F/yyV0kEg3Eb/ER89vuxGc6WM/CFgbdTM/P+mKVPMEqpQdAD6DSTPtqnFmllCq6GMkFesnt2sSD9rYWlINT5Nfy8Fj7W9ATEdryPtxKasqIBEarG9wAQI+w4rcOpKTJtpWWiZmFi82uvvtiOqx8ssJlJQe+lCSf2jI+zFaUTboJeYAoG+q5PqQwH3A40ObIUaPqgSbWmwHcbzP7OAOf4iVLKANIA3+swUgkX2vFvfri1QUGmtMmGJ5gJsxQkj8fsweXSthr3CHmSF+IdWJNzJ0i3S89tjix+UQSDPOCSb2Bv8jAA+WKGZENpBJYAMQRBk84FtrficWPJfWaemSFQNPdnEz7hT9+DSg3J69YLpAsJViOn1j06xzfPGy8QlqhQfDpCiItJAPrMEjvbFQidbMBpd1VTPT84oUDpEJiQUXhR9Y85BNyBqn2gTHv7YlpIq2W+HFmFQN1nboSFtPcSY9hiR68+ZCxp5bCQWIJA9hv2B98VssHARkFjV+EdVNN5gCx3EdtOL2rVQYKedRIOx5gQG/rM7YXBSTYMyhDVCqi4JXrudUm3YKMT1jU0+7QYB+G5t/rti7TRENR0EwxW1zJBF43m1/fbGaiinBLHlps52sVAB9vWMD54BR2K60iGSHgaQWU3Mnf2ktOIq2VqaW0xqMQpN5m7Ge1o9sTJXZgXVfjAIBWImAkzcHf7Vxeo0/KSqW52YpTUx0ACk+m8we+BchSoE5jhXmVSskCArG0xEk+5OJKfDiNIDcoYsJ62MGZvucTV8xpIsAajCfYGAPaTP2YyzMUVyVABKzJgkvH3C/8Avg1PgWlHvMKqG2JBWO2jlMHtyn7cbOo5RtcE9IJDs3sIH3Y1zRNSpqPwK+gD9nyySf8AXfElKpqQahOrmJ6X0gW7T/PCexSIMsxKsCRLMRMk6VT194Xvvi5mWNOm2nmdiFB9dIk+lp956RgbRy9SlFBWLsxesCYFhYSZ/W5/sGLXF8wyOmgSqMqEnoXJuJ9gLdDiq3tAtinXzGnWZhL32+GxHzJj5YuZSjyGqxGwt6katI+RifQYGLkGqMzsw0NOn9UadZBgepWe+DYzCoaSgkkEU6awTLGxciYgT9vthqKuhIt1siUS92NydohW69+bFygzBR7fjvivXzizIPXT8UzzaQQJIUSYn2xJSaFA0tsPqt29sG1lUInElNOj5SsYQ8xjl1WOm3rAn0nFijTK1zKXNNo3MFVbTboTb7sRVMuGoXG6sWNhqYs1x7Ge1hOJMpmWLUXX64HxWLNEuZnbZfkO2C9hJbkQoTDpIUHziNt0pkG97npiRaAUBV3YaJ66TQJB3nrjPEab0wk9UIMkAbvpEei2+V8as6DMP+uqMD6BEIHUg7R9ntgtsVJEOeohqqEtCz6X8okke5k/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b+WHlb3QoJOilkH1ZhnLSKrM2k/qqvl6ZHSWXb09MGc2Fpu9Q3ZgzNfYBORZv3BkdzgT4cy+olnjUCRe+lDWkj0ACT8hjHEM8azSsjUWYruNIED/Xp74zkrZSZOygolM6RJc9IAGu8doYH5YtZisBTdx9amgEm4UwAZje7E4AcMr2Z2nSFImes3A9dKn/AFGCrKTlxsGcUlBJtpQB/UwSW9TAwSi0xWZr5tlWkaQJqAwsKbkkKRH1pYssW+7BlkFIU6BUFqktVYWC69RKgx8K7zN4+yPw3SZaXmsrFiw8kDSYpsw5pNrnVHU9JnFHLGa2nUOVWL82s2WbNEExG0RcYl8UXHuws9QFmpjd2bY972HW8fIC++Kb5rV5oA1WYC5iYkifUG59JxU4fmCa1JVIIVTJIvyrJjqQScQ8VTyly0H43mo1xLESQO5ltj2xNXsVdBHJcQBpo6iAtEMZIuwbSFvH1pPyGN6maAqIJgErAPWep7T8X+2KvhqDToqQNnZo/Vpl9INz9Yk/LAPO8VXzdDDmBbeLShb2PbD0tvYTaity7mNVTM00DaQpbfYkEqBPZQsz+z64t8TZSGpryqqqoEyRLBmJi2oyCSYvjOQy+urUK6uYmnMWCs0O1t4C/f64rcdzKPUrCkAwTmsAb6woO8GIA6+l8V0olbOwnRKnUSD5S021DYsWPpvseuxGKOVzYGxWAi+ygC/tiXiGc8mjSUlWYxIsOb4Sb9BBG3zvdXzLMVbRYkPNrQW5V7QDA9sNR1Duh34fV5UqOQWSmWP7pEgAAT+rvgaagrUGIuS4qbHmNyJMCdo9MR8AJbJ+a/MzkbkWEMPi6SL97kYteHXUKadMQEdU6GxiTJtO49gO0YTVNrsCdo3YMjU0/VmT9UtLM29wJ0i46DHuB0lqOlcjmXzD3EDYixsIIna8jfFvMhVDKQCzDSSSsxDCAY6yZ+fa8VasKVPSg1WFMARcnpABG5iJnt6xq39SuEXmpComjmEG5jqIJJbe56em2LOYyMsSVPyCn72M/bgeqjUtPXqdp02YfDAmB+1MHsDGNc7nAXaEZvWGvb3FsF1yUKHEqhWhqUzNVjeDbzVF7TF+vpi1+UFUp1ABpVtAaCRpUB9hdWYW+eAVOp5mRe3PTdWI6m25Bv8AVHzwW4ZV1ZWgjq5EsDpiSSS6COuwHTG84UvozKLC3E0JooxP/h6QTou0hpJ1fce7b4CCrrzFZwQxalWuYt+dUCN+h77feVQedlat1LKxaF6SAYGq8AmLDocL/h/Iu1DNNqh20UUiJ+FdXyuN/wBXEwSpt+7Cb6IO8Oyx0ZZhJPxxESzoYA9iImN53xS4kdD0ACYRAzFhyglzaTt8RHrB9MHOFoJqOCAAwgFpICrU0szAXF1sptpO5wofSCC1WgifCQpN41EKGmPcnfbBi+fJTFP5YjllaA8gqun82FddVhqJc2Pf4BB6YD5YMfPqjVp8unVC/qeYGJt0P8iNzgxkm50UnSHR10ga7LeT6RfV3HbEPAMwr5nMU2FqtOCFBBhQN1N45SPSfXEwfJckTNmg6ZYcoL83MNTRqiYPKIktqJ6Wk4W/FOXRadZxBFV6aWIkhSx/WlrBNl79sHOO8SFMswN6ahEAXSFIpmzGJYw1lFhBPUYVstkWq0MvTBYEqzraNQDBR13ZCTJ7DGuJNO+nv/RnN38oVyVAgl1QSEo04UnmJWoTF9hJM9AST3wRqOlEpSVQTUc+a+mJY2QmTNiGgQLGZnEZpvlqBTkeroQ1EJeFGhkKDQLXuSSOgv1CcBz9aprLmQjtUmBEWGkDazMYPTAk5XLoL8v1GChSFOkHBI1gqBHaS5k9yxtHQDpgfw+uz5d6+m+rRN/rPUcr96/ZGJa7TlcuIIlXYS1+dqgW3QEhZm+0dcEOCUNOUpJBYl2I07AB4LkbkkAf+YjGb2TvuUlbX0A2RpA5fSraYWpWHLsf0YBvtIY7XGDNHI6/IA1LSRKdWo2m4EFgkHuDp27Yiz2WGg07fnWpUSTckBRe0RzMTcx27YLcTq6ddFabvMl9BKqLrpVmNyAsAabmCPZSn1RenhGMtnWNaGiUoyyEF2SA+jlWybSF+K9zsMLXAMwfyyoFDLq1rzhV1QrwQAdpA27W74O8EyaU8xnQVXdQbxqVQW/DV3nA7L0D5NWtUAGp+SBDEsSNTfsqDA6A+u71JWvoS7e5AG8pygZDyOSNfwiAHa0kgEEWEbd4wUzPm1MmWr0lUpUmmiMTdSGuSvWB94wmcEfTRr1XXmqVhlwYBIUP5lQwReJHvh9yub81KqA6X1ug1RBlzJ/e3vbtbbBnjo3QY3fIsZHNtSpZlzEQSvMDC7G87k/ytgBnaNRzTYrp1kqNp1CJFrk6WUfhhk4vwwLks0VIgFVWB/8AcWelxbEXgDIq1IPULaUYuh6KSoQ9fTt/LGsJKMHMlxcpKI68HqNTZKKJTCpSZpLyTsLx8MknAPPZXTUrVQmoE0jrNhUKrrB6WZ2HpA9MFMhSpRXKI1RrUtR1DUfiM6TyJBg+xxU4lWladMgnTEQwGpkWekQg3ImYgd8c6k6S6s1lFWUOK5XzRTkwiEs1WYWEUAdOaSC1pNpMA4VK+cXSSgYprGlzuVJAMiZ6g9djttiPiXF61WrXllFBNNMRMkvAAHeAWnbrGNKHD6vlU6iS5LMkGGEiGMA7gbW694x2Qx6V8xhJt8DfXzJbJCilPTNFSN4klRsd7Ge9rTibheQTLq6o5YtWXosqFiFEn3M7icRcOqMKdIzoY0eUwSQR23m+nr2AAxczcCd4Vxq5FBJ2mGNhAG18cbk+PU2irplGiWNTN+ZemxtIAGldQBDdRNo7j9rFnK1AzgAiKUMz3ABUBdtrwenzMWD8Azfm1qqKCAbLB2tzEE/B8V7Hc+hwUrcIiiKFNhrquA1QtEj4mIWTsL3GKkldP0FHf7l/JZ1XptXDLLgpTB1iEQwWBMQJEajG0+mA/wCVx/8AWH7ioV+RZZ+3BPi+YVKDsAfLSAo1q0KBtp+ETYyZN+mFjNZ4I5UAW3h7Sbt984Iq36D3eyFvwtmT5opc2kypH7OqFNtyJOHriqqy01pABErpBg3GqQ0drzfefTATgdFWNSqECAsoXQFETtqO5aSSb9rYk4dL5nMaQVg0SB9az1CCek3uD6Y3ztSlqXT3/ZGNUqZcbNNQqOmmVEhF5SWDMTqkgzJfre14g4n4Jk2p00gS5qVHsszoNQBtN7G23fbAnjDEaqlORVYlFVWLMxIAG0y0k7ReBfDJnqgpqzMoDFFDiPhOkMV3sZBEE9ffHPJPR9Rr8xHwzMahmNBYQ6UwOWdQJmwJVfhsegPWCcAvFOUOYqKqMCdKjVsY8vUC0deUj/RxF4bovToZh2BioyQrGBApuYPUklxyDfUB3wQ4kzU8zTKggaqSgaRA5lWAw3MTfuDjTToyfL72QPeO5a4rmzRzWX2ZaaIDosYMgz6x/PHsnTanxai+txqGljYydLCDG4t909JxH4j1PmK6rpXTTDErcmCPxJ9euNKWZQV6TKoOzkgGdYEGbDofT+sQdK/qXIm8YZIhyXYVQGDEAGSNNkiYEjtcknAXw7nmavqdhrVXKrYKgK6aaC0zLqflh48aUWemtQeWYH1TAJJAXUYuoOox6fZz3w9RjN1ngFWpVHEzAECbqNpMQI7Y2xu4ST7GUlumH/ymq9CvUJc035aQJJNi5qsCVURdJNtiOmN6WTFClWowxqJRUt9W7EaiJ3EwP8ON+G1vPzlVCPLRadNUG0UySxP6oYwL7zB6YrZ1Zr12Og+dTJBLyAysGAB6wpB+WMpdvoyqCeYyxeiFHRaelQoks3w3PU/Yon9bB0RRoIWBApkaiIltLBtG073jtGAudruKNGoAdLFWCi0BbA2i28Dfa+CaMXoVCRIadCGDIdLsTJk3PXvjFyfXuaRSIxl0enQqsWBp1fNZQYjk1KCBuBAPeB8sC+K5j87RJDh9S1zJkiGRLqIVJUgiRq79MXMhlappZh3Ryh0rTAYc8KQRay0xN/Wb9k3NZnzs1VTkDan+H4SRSJULO4MDc3PuMb48Um7fYiUkkPqZN9WaKfHUqgLa4JRQWPtf7D1wt+N8x+bp0FeqKSlVDEaQ+m6v2eWJn8OuG/NV/JUEWYBZhoALQKjEmQsAQN+m5OOZ8OpnN1qKwS1ary3JCqCLktdgqLNz8sHh43K+xOR0qDfh7hapljVrDmOtqQFtTF0lvYgJE7DV3xc4RxBGzBpZeKg8t0ZwAFqPOo83STqaR1P20fpJz6ECjyeUAGKKTLBVEKzD6sj4RfbApOHPlqmVqVKvlswGkUwRH5wqwVdvhIuT16400eZFyb5uib0tIYuO1NOUzSoCqIJDOPi0reD1gjFjw/pyuRfU2mppFQoYkGoshO8iY95wQqU0/OPUbVRpo2nUAGdtzItsbG2F3idQVatGmqP+fYBna7SIkoltIAn3xzQdx0HTS1ahl4blWpZVFedbHzHpkrLsQWAkkBRI27CN8AeK5tDlKWaaQ75dgCLGGZdUAWA5UA7CReTg1n2paKqq8KxK6tXM0AgU01fvQT21YWfGCihkMuqwyAlGZR6MWax0ySCOh+eNsVS46syyOgRlsksU1Un/AP0ZhHcmYKaFJEwLTri8xEThi8O1qRy1Py0gJVrIJE6iGKltVtNjAmMCPDtTzTTCp+ioO4OxW7AbG9ifaOsiDXBuFNrzi01t+VVGAW0yiMC07ASb9ZPbF5W6afvoRjXDJ1FOKQWQosDMEX0kkgbkwd/reoipxPOjyK0TDVuTlkWQE3O++/cG+2LnFjTRqSqR+bYJubtUlnW4J3bACvUWpmKNJ7oAxa45pBJltjsLfLGEIqzRukXOE5HyaIqkDza0BZCEBWPTUbFvYgBRtOL6ZgoELkKCr69IAAkkGS37IgXi/XbAjiHEfMzNJEIgMTNPTHL0kA2sIBmwEYg8V5ljTpimVDnT8IMss9DsQN7dMaOLlNJ9SVSTLtPOtmC5dpSk/mhSwBUBJVbCGnSoiIse+BeUoakDPWCM1ysNaT6WvviDglCpUSrccwOsrDciqZ1e/wBtxjR1E87VkbqsHl9L42UabSIjK1uFOH+WGq03Ymn5utQqkKxUHTcSbNokewxX4VmgmaqU9i42LQGanU1CT1MScNGdpLOVmpr82vqKwVkEJqkbQSNQBtzYHcJ4VqzlWsaRZaQdKQiA76S/KDEqJuT+sMYxkmnfYtrcsZKmcqjVmDEgBtKSEoK1OdWoyA5mCdyNrnGOBZ2m1F61YoQrB1LkjVFzKxNT4rCJJF9sLnHMx+UVFBDqID1ZfVLABLkcqzYQO6mbjEmaes+TAp6xTV/LYAiC7RYafiGw3NyNsU4WkmVaVvsX89mnNJXLIT5rNq5pIckiDfQNJ7ExPXE1R9eYkNKl6bEmDZWbYbBd7C5idpwFo1Gq5eA2k3SoAHGkpr0sf8Jk7/D6Y8HanUyur4hSpjmkF7CFIj19MDxf53M1KyxxbNCnny2lRzhYEsCSumYsTM27YlymXZarIW2I0lzuFibWA1CIHt3xQ4k4etVddBQ1EjTMSIg3uLE7dcWeNDQKOpj5mnUQfVxpHey6QAMJrZL0KvkdaKrmcoAtPlUVbgiNS8oJvaZuOs4UuF0jTq1SNXmOKtMKZsNAYty7TpEAdjhv4L5aUvJBLGkgqN5YtqJZtJPVpv8A4fWMKfGx+dOiIIUkyQQCzK3UQN56mQPTGeN3cRy4st+G80rJUrGTpowYUkGJVaek/EdTseo22vj2WQNWpkmVpeaarFeVUWkoUDoHJsYjCzw3iDilWpm51Ai55hqWbi0SAT9mGXOZ9lFeS6rUMyWVTqRjAAIstjcCSQ20Ti5wcZNe/e5MHcbZ7xBxDzkBDlWDyugEKikjTYgaztFh16CcOPgmiXydNqukB9TG47RY/VsDb0OEDh/BHzFRKSg66iioGJI0qYmoBJk2beRf1GHivTWhQo5KlSVKaBl1MA4sGkgEyZM3I3tiowgoWx7t7ALxH4lSrWWgHLUwCh0qUAJMDf4gB8o+3C/4Y4ScxxJiwK00UVHi3wG32kR7TiLj2XK1xAIDKWAEE6Ukdz0X7MOngmmUy1asqlnZyqgxew3J+qCb+xw/Mpal1Q3G19AX4hzjvUCroLlgij4mUEk1GEfCbSWPqBscEfDvDqGVTMOut2pDyVIUSW0y2krYTYReNNzvgBRqoRVrMyhVlFuyqzBVBMbu0MYPXUel8MPFlOXyVGg1ZafKHYJOuozEs6gD6sk3nY4yVpV7sTp7iL4qopVqks2lRMIisbLIIJN5Zj8XucHKPB34hl8qP0cFy7CCqoGbU37xI+H22xmllSYpoi+ZURmIvqZmA0C5sE1zvvfBpRTy1ChRos7HyqjVGSGLNADTO3NO+NHkWlVynt90QoNvcv1cxUBQI9OmpoqqzDvHV9N4t9ZusYF8OpU/ytaoJ10gdIc89TUshtPQAavW4xfzOTFKmTJpuKYDaRMWjQbcxFzNr4V+Ba2zDuXIklRUbdtK2WO0gScc0LbfodSqg7xDiGhHZyRFJ4VTIGowqqbgudiZMc3bCFX4zUalQQqrKtRhzA3EatJGzXf3EeuGHj+YGlVQFB5LQXADRJ/OGOpPb9bCjRVTYlwquNURMuo2v3gScdnhoqtzmzunsPP0euPKqugBLuqAkAQBGpT7STPbBrNZ3Q0IVJEPUJMySSxk9otb0HXAHLJ+SUKYQHlpmsQ4LGSJ0nTbYiegAxZyNQtlg9RlZq0v6BF5VEdRJYiN5jHNkblJy6WawqMUuoPzmcUpSqVBruKzXY81QzNo79biOkYG8JoVczmanlag2iJsumSsyRYREyL2HfBDxCG8oHT8bqiAgktpBgKDtBJERHadyZzOjK5JOTTV8vTUJJszRq9zb7saRdL1ZDWqVHPK+eVajUkCyh0aryT1PYg+388Ws1njU8tB9RNTRJJAHXUDbkFxgfxPKt5gqUyssQpRPrWt+8Zx0DhvhM5YCtXdVGhAFNtIUXLt9VRe3djjryaIpS6mUPmbSKXgvgldqDPW8wFiEXUG1BT8RW8m1o2sTi1n6XDlqMpoVmIN2PmyT1J5hv7YseIOJlKPma0diOQ09d5H1TIWyxDdRhPpZVnGpkqEtLT5tNbMZFmaRYjfHPFubcpOjR/LslY1ZTNmoOGzBu+pQLjRKl2b9QC/pj3innqUqPltqePKPmqAqFBrdlG8wxvHzxjw/WNTJ0xys6M1NleKelNR13bYBYvgNkqQbPNoROSixUK5OkAaQSzDmMG/vjNJW/Sy7McQpPQypVA4VmAY8oTmMqDPxETPX5RjT8rK8MD6RKVZEvchfTpcxaepxR8XcULsoaJSnrMKNMsAQQ319xEYqJxAvkFohVaoKrAAKdYBBv7TPsB6Y2hjk4JtbtoznJXSNsvmgZqwqpUEuSBZrG8es+43x7iucWogbUQy6bR9ZQAes/8AfGaHAc0isWRIcXBcTYmCsAgHpc7E4EvVdXIdYIi223p17Tjp0Ru10MNQ0LS8xKAOgqdKsxC6mZ2BgGdRIYkG31hM9N81lfyjiaICFVJqOxOvlQzzdJnSseowH4Sj/lGUsPL8wa1YgD4yRIBk7nvhm4MwD5yuXCltGWR1SPjaXhZHMPzZvv8APHNO4O/R/d0bRdoj4Nxhm4iC1V9NWkysIIVGZiyrB3HTUP1vfGPFIRtTBg4FIkEDeHUTExNiZ98CMxnoqVHpsVcugVhdgzMLarnUSDJFp9MGfE+SqpWC1ACXoaTFuaJLRB6iduuJcalFrbYE7i0LfCaBcVWUzpppqAvvEQD6rf1wUDHMlkUBJO4MnnLEsxHQBY09N+uK/hLKmlTzJlWkJIBMjmtzRA6+/YYL+B+FO2YLAVClNmLKdJkBJCkExfWT7xe+NcjTnJrpwKP5aHPKvSoUquakJUICIq8xppIAAUkTJDNHt1wM4gVp18mAWapUdnOuIbWh52sJgCwjacDvF2X8t6jUmKLUlSACpAaOYajLA3uBFsDPEPFnZ0rM5qeVzKLASBqYT7grMbRjnjHVSXqbSagrI/Gh05mnM6iCrLeKcyECxawUW6zhu4IPL4YpDwJdiSLuCSdIv6SfnhK43VqVKeUbUoVnNQqTJBJiJJJICwJ9sN/iSutHIU1qWdVBTTMRIK27n8A2JknohHqKLtsqZfJB6lLKwj01inUIWWkhnYajZZm0XsBPffxFWNXMUqdOmUptpL1CCG8pY1qur4VgRI3Ptiv4Xz7+fUFWoFIUlTKxJLEjlsLmCJPwzNsbcNBcmqKrFqjeUrsGiHnUFQm4UwPkdsS7i9+n9krcM8HFiwSoWqlgAWBJhSFYTECLD54GcXfMnyctrp6hoDilE652dhuesC2C3FMxSkMRUY0fzaU11AOzDSsv0B3je+IOGcK8omuY00wRStHNGlqpP1oMj1xEJdTSS2o94h4uDKqwBAIerpsXXRq6egwo8ORUbWxZgTqJ07i8sB/L1wx5+otBGDOKqtIYgSTUaJHYLefcqMAaGYQqzqy03BRtJGo6XSx3iBt8sVj3sG6aQNzwrVCABqpjlQBSCLjUCLkhe+2/bFzwxw7zHJA5WcOk9VWAz3MWAH2+mDlTgQ/LMq4LIopwUPLPlm509GZRPzOM5SreuUYShNOmAvQyze1o9ovvjWeZRhUSFG5WyjxzLtmqj0QhBfSmrVGmmDzEzZRAtP2YoUeLhM3Ty6kNSoUDRBDNp5Ap8wg77AXH1vQYmqcTCUWRAVqVS5JkTGmRcmT0W1r+uJPCPhdgtNHOl6xapUtdaYHIAexAB/xYcEo42pft9e4pu5bDPw6jSZhmHZZpEaSQY2gsQewFjuMI/jzjLtUSagKswbQDcgE3iLD1OGfj2dWgq0UUlBIAEltLTB1T7b4DZbw5SfMB6jM6pDFADpTVp67mYET7xheHS1a5cLgvI6VLljB4N4NQy9B8xUBBKEhWiaYY2/xQMVPEVf8ALHWnTaoKHxVKhIHmgX03IhSYAwd45xKmoqMtFqqKVVYaEkCYaDLe18JWZ4x5etiwRqr6Vh3EHrAUE2LTuOmHHVKWrl9CXUFpRV49n9WbWkXVkRSI1Erss7xMC3L269d6mdkkkGZPp17RbAjLEhK2ZA/Nq4pGoLk6mVgqlrHufltgZnM62toYLeIntY7mcdHkXSXQxbfI38Lzqvl6agIC5IA+J9dR9LRO0qDfoIi5xikQM3UOiT5NSFRo8uFUwepaDDerYA5hTRypVAylXDB2s55blZ+GSp/2wz8MoqWKASKqF1ggHSqrpGqPiJ1ahebncYzyQUbl03LhO6RR4fl6VZa4f46dNFBAB0iBoAHvN9z3wv5TOnKKxPOSwCg7bSC3W17dTGD3h9zTqZl1QM4SiwB2GkiJE3u037DClxhYdhNhUYaj1jrH+I46MO8nF8bGc1smWqfiXNu6B67aNYsNKgLqvIC9ut8a1s8xdqdVg0NGqIjfqu4t2nANMyyMJ+qZkel7HFvjFSKzsCTqAYSQdwOvzN8dLgtXBnewf8MZj89l2BLHzNOpgSQHhSCPnE/PDMc/5OXEmoDrr1WUEcxgKB5gPKI+sL9Bc45rw/NsrKwJBBMEbzA/nhh4o2ug6hz5aVXQKDYCQ5J6tdgesSe2OXNguavguMqTLvgvLmrmZAGhay1GH7Ktqt7EjD3ncpVzObqlbqitzHYSLDC39DfD9TV3aCEZbz0MhrdojDd4orvlKNdkBPmAkAdOgk45fEv/AJaX0/yb40lCzmvCsw6JmNP1VIYgdn2PSNx7DDn4OZFTOZuk9O6ohEMBBBJ32ue31ThB8PrNCsxAOpgACTY2mwO3NbDL4X4hRTh9SidQq6w5E/HTIBgbgb/fjbNGtTXO39EY3xZU42fKc6awrOqg1ACWQfqiT8UC1oAgDriThFakdKO0kurtQ8otIdFJv1EHb0wKTOCvVPLFzSX4mnTYQwEEAHYj3wQz3D1NWULJVIAlWgEKBB9DYEeoGJlGtpbMtOTbaLa8JmpSZEikmYcFahjSpUMVuCTEWB6wMH/pLzDpQ0QuhT+bJgyFIkxv1Av0LYCUa8vo+KoHVtTVW+QOsQSYN/bE/iqk1XImqGJqI5GncnTuLWYQOm5vjGLfmRUvdjpU2gLk+Jh6hAo6h5bGQp30lgSAIAuTh54Jl20U05eSkakREGrPKANgvff1xyvgr6qppaiskIDNgrkLEdd5x1jg2Yhq7EU1qQyJpHMwBEkjosz/AN8Pxq0uiMTKtKg1WrRpM6lEYeYqagqnmJBI+J4EFtuaMaeL+NUisSNNMtMsQAQNpHMxuIA6k+4IVM/ToZdVUprkMQiwNRkbTMLpmJJOOW8ezYqPpEAODJKr1G4jYyDbEYMXmNLoaTlpV9SfNcZNR6QNmqJSqOQAASFLNbrJ0mfTBDhtXVl2ULTNqcu0BhAPcfCImPfvhWZS7qwcN5dNVJ5uiaYmNsEsks1Xao0RSJ0gwHKxFxbeMd08Ua2OdTd2dE4Pn0ag7hnqKtZ0puYl5Ek2uBJbfocAOMZ4eToDmXLM0QqqWNyWHSBbviTgFBaWSZKZ0u1IVX+LUQ5BCtI+LSOnb7Vfi+ZmKRGxY6WFgtoEgzIJ2iAMckMMZZXXRm2uoWbeH8n5+bQTGobTYIl2JY9Y+8jHWM7UajSYaNUEE6WGoJywsnb5YUvo6yCojuySI63sVuR6SVt/tiPxhnDrDOWpG6BZB1kKSCb6RFiCfQYXiH5uXy10Fh2TkyhW49TfOeTTo3d5gkn5A9drdLnD3kOGVaShFX84WDVahso6wx/VXbbCV9HXAVAPEMwzagCtIEWBJINT1EWHz9MW/pB8QU6amlTao1RzqYmVSOkKNxi8kE5rFj/cqO95GMPFOItVyGeqmpqADKjUrAaDBA9zu2ObZDh1MpT86qxAkqt5LMb6VEsSSd5A74avC9FavB8w1UBxzkAcrADvFotM9hGFDwLQNbN0jp1BT5hF7IgB+34RjXGtMZ0+GZSeqhk8fqMvkKGVoIVVXD2GsFn1E3YElvv+zCzS8GZyoNY8sarwzX+dsPXitWLzsiAldKhlV2BiWkQSPxxS4V4PzGZopXWsyrUGsACYn11YWLxDjjVv93vyVkjvQh5OtWNB1Yszmsg5iZgo/U9LfjhhpZrys5ladQkIqlDqW/OkQQLzqaMLd1pVqbEkLXUKAb6edeU7CR1xd8U5krm1YSCJIJImRzKZHWYOOqcVKVd7/hf7Mvy7hXgY1V8wIMeQwOhtgpUCdiRyx7keuAnFWFSo4Ecw1gD6sLp0+p0ge8YL+H3Y5ui4cfnqLhogNqK1KkKD+0sYDcZAWpQZTc6wVvKwYGo9zvHTbEwVZP29/wADlvACINQ9QBf8MSaCyxfUogC2w/3xbzlAIAAV01EBmLqRDCLz/ucMHh/gYzKUnlG0sVZtoKwSI68pBE746Z5YxjqfBmlfApUKJKTBiSJ6TpBAnvhloZZ3dKclQz1WlpjTA1GOs6Y9Yxb8bZtaoo0MsC1OlrgLETy8xg3PSTHXF7I1R51M2XSgQHS3KfLZmIHUz8sc88rlDXVclafmog8DcSfK5rygNSVj5fsZEH5THzw5fSVVYqtNj9VSQPmIxr4C4XSqebUcAtTrLUBb4hIF/mRPvi99IdNVpmoCupurHoDYDHn5pxllTS32OiKeg5OpWmvloZirLAzJJUWtHLaPecMv0dZEZo5ulOg+SAriNSlWYRPrY/LCpxGlpZmU2Z1YEeocx+GHT6Hp15uFkmAPRZIJx3Z3WFy+hhj/ADJEHHMquSpCtTUMyQFLCR+dJLG0SY5Z3xUHHFzKFkik8c1Pc2+spMW+/fFTx5xAio9INIVrdBAOpbdrx8sV/BagVQdKNqRlOoT9U7dQcZ6E8OuXJanplQS4NTD101uAAygvNiAZA226GehOGfhOeo+RVLAI6tZQogWnWO82HTphS4kjU2K6lhTPuewPtgl4LzY86orUzU8xZUz8MQWU32MfI4wyw1Q1djZOpfUWRkWpZgNAZAyqNRADEBTB7T6+uOm8HylVKNZjCGoT5ZW5UXDBu1xvMWwlZ3hfn52knllTU1B1kyoQsSTJsQsjHR85S1UigUU0EAlSLKBJHpI6euI8XlTjBdWjOEabOd8T4gGr5dAWZqbtJmI5GPKNt2NzgFmwTSmJ0qsmNi0Hf5nBcUadPzXHNq1hfSwiDPacBUz50vSi1Skpv0IVT/KMd+OKpaelGUpNvc0puq0LfGzGfSCAMXuHUddOm8yPMNG5sFlWgnp2wIeiUUk/KPS++DpoeXwz1Ztd/wBpx/0jF5OFXVkRGR+L0mRXnW7WbUzGPLaFUwII6/1thZzeZohy9QF6kwIdgT9h+/EfD2C0UEwShZjcTqYmDfoAPsxEtOn5zvUOmACBEwfX5Ywx4lGTNJy1RsN8A4u4y9ZnOlAwUKnSRygT2AknrGKfC6NXO1loDSyE62b4nEC5LSfUR7YGNVZaS05jV+cIAEnl0iT2CiY9cP30acLFOg1Q2auwhiJK01O8nuZ+7CyqOKMsi5fBWNudRGXOV2oZcaUp6VXRRDi8ibKoB9I2xxrxGajOz5glqvVSRy32a8zcWG2Om+LvFOXydMigvm1wNIdzq09NXYfLHGcxmDUYs8lmOon1OK8DiklqZrnaS0jdluLsvCvJYtpaqQkdFABqAxcglhY+vbBX6MsuoTM5kuy6YpKoElgxBa3W0DCVxRitHL0+ylzH7bkD7kGG+nWehlKNAlV0A1GIiSXuRPWLCfbFZoVjaX/ZmOPeSb6FDi3E/MzWlAFpUw7RqJ1EI3MQes9ffHQfA9IDIZYaz+jBPOy3JJNveccsqIpao6qBNNlMTdnIHf1/DHYOCLlhl6QgpCAadIsQIPTrvjm8WkscYr37sqMlKVnFuIU115oKRGpWETA5jb5aowPqFgEm5BPz2Iv2wTqfpcz7H/3BirS/8L5/yx6UNl77GMi5w3PnL1MrUgfm6jDmmNLG8xewdvsxDxiv+cAFwHYqJkXcEX6zG/tivmf0Tfv/AOXGc9+lp/u5f/2aeBRTlq9+9wvaiEUyWICtUg3ABJAuIFjG87YdMllHymTZUU+dWMmCOVYESCIBA623OGXwb/YW/wAX8Rwm8Z/Sp+4McubJrejovvRtihtYIpLmgdSlkMmYIFjvtaJwycFerSC1KkAGoFDsRCaqdUj0HX7RiPLdfbDBnv8A5dT/AL//APXjHJ4jUtLXoW8KjvYW+jvKhq+ZdGJpsFQneWuS/tMxgN4kTMVqxospikTBPUDYjuYwy/RN+jr/AN6P4cQ+J/7SPZv4cc0np+bqv9Dj+U5ZxAqGUNPM237SE3+8YZPodrs1bMIu5pgtPVQxn3N8B+F/p6X79T8Fwb+ib+2Vv7r+Yx3Zt/DyXvk54bZAL9I60zXmmCN5nqPqn582K3hGqPN1HlSmGd2/VUrE33JOw7nBX6Sf0p9k/ifAbh39hzX95S/hfF4t/DIcleUN5rMflCMwFlOqQDq0sNiSeaJvGKfCc69GorI4DdyOkRB7yP8AVsScG+A/uH+JcU6nwn3H4tjKlvDobX8qY+VKFVKtRWhnqXDUwCQonUZOxOx+Z6Y18P11bJNrYmlrLMSxkyAxSeu8dMQ5H9Nlf3H/AIWwN8N//LH/ALz/AKRjhSuD/b+wntJCvn88C5SnZCxiCepk/iMM3CuEZR1BFIFxctqqamj/ABR8owm0frf3h/iXDV4S/SJ7jHo5bikkzk1bknEaeWSAMuDNudyw27fLrgbl6D5qqmXZ+W50oNtMBVA+eL/ir637x/Bsa/Rp/bh/dVP4cTFfK5FJt7GnFuFrlc0tBaoZyACCQdPmHlBMQCLn/wAuFmuwq5krDHXIsTJYWn7sFPEX9uqf3lPBXhX9vP8Ae1f4BjSDpautGko8xXcI8H8HFmatXbSCISmDMqLSx6W6DE3HeOqsUKJJaIkGAo2gdAMH87/Zj+6cctpf2p/3F/jx5uJvPkk5PaPCOxpYYfLz3IM1lmepA5p5WUEzbUdjcra56EjvganDSZBf7OgFt8GeFf2pv3W/ngZmf+sY9rG3x6I4JbskRTWzFOmqyAFUiAZCC++3XDJ4t8ujRUFeapIjUDyqQV2uo7d8R/R5/aG9/wCuKv0lfpl9h/DjmlPV4iOPokaR/K2D+EZqEZgJ0x85NvwP2Y7Jw3PE0aZemytoWQCCNhce++OEZDZ/ZPxOO31fq/uJ/AuMPxCKte+wsPJ//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tr-TR"/>
          </a:p>
        </p:txBody>
      </p:sp>
      <p:sp>
        <p:nvSpPr>
          <p:cNvPr id="21511" name="AutoShape 4" descr="data:image/jpeg;base64,/9j/4AAQSkZJRgABAQAAAQABAAD/2wCEAAkGBxMTEhQUExQVFRUXGB0XGBcXFxccHBgcGRkbHBwYHBoaHCggGBwlIB0cIjEhJikrLi4uHyAzODMsNygtLisBCgoKDg0OGxAQGzQkICY1LC8vLCwsLCwsLCwsLCwsLCwsLCwsLCwsLCwsLCwsLCwsLCwsLCwsLCwsLCwsLCwsLP/AABEIAMkA+wMBIgACEQEDEQH/xAAbAAACAgMBAAAAAAAAAAAAAAAFBgMEAQIHAP/EAEoQAAIBAgQEBAIFCQYEBAcBAAECEQMhAAQSMQUiQVEGE2FxMoEHQpGhsRQjM1JicrLB0TRzgtLw8ReTwuFDkqKzFjVTY4PD4iT/xAAZAQADAQEBAAAAAAAAAAAAAAAAAQIDBAX/xAAwEQACAgEDAgQEBgIDAAAAAAAAAQIRAxIhMUFRBBNh8BQicaEFMlKBscGR0SNC8f/aAAwDAQACEQMRAD8AfVGJVGNVxIoxpZBsBjcDHkxuMS2FGIx4tjbGMKyqNFbG5fGMZGFYUYFU9sbasexmcFgZAxupxHOMhsIZNrxjXiKcan3wAWA2PasQhsZ1YAJC2PasRE4wTgAl1YxqxHOMasAEmrGC2NNWMasMDbVj2rGhbGNWGI3LYxqxGWxgtgFZJqxicRzj04YWSE4jJxjGrYYjBOI5xs2NIwwJQMbgYjBxsGxnZRIMba8QlsY1YQE+rHpxBrxsHwASzjM4h149rwATasYD4h149qwAWJxjViDXjGs4QFjVj2rEAbGdeGBNqxhmxFrxrqwASzjOrEWrHtWACXVjGrEWrGC2ACXVjBOI9WMasMRLOPE4i1Y9qwAS6sY1YiJxgtgAl1YxqxEWxicMCYtjGrEWrGNWACQnGs401Y1nDA3DY21YiBx7ViQJdWPasRaseL4QEurHtWItWMB8AWS6sZ1YHV+LUUbQ9RFa1iwBvtjK8WoESK1Pr9dem/XC1IVhDVjGrAGj4syjMR5oEGJMgH2OLmY41l0EtVpi8fEO8dNh64WpDsJasZ1YGcP4zQrFlpVFcruAfv8AUeuLFTOIolnUDuWGHYFvVj2rA2rxmgoJNanA35hb7MD6/i/KqY8zV6qCQPniXNLlhYxaseDYCDxNldSp5y6muP8AudhivW8ZZNW0mr8wrEfbGHqQWMmrGC2F8eLsnLL5wkehv7WviKt40yirOsm8QFM+94wakFjJqxnVhJH0g0if0bR6svytjOY8f0hGmk7d5IEfjheZHuFjpqx7VhKf6QaN4pOR0OpRP32wNrfSOxB00Qp6aiTF+sRODWgOj6sYLY5X/wAQszvFLbYqb+vxYG5jxtnS0iqQBeAqb9vh29MGsDsurGNWOK1PFubLajXf2ER32Avjev42zhKkViItZVg+pEQTg1+gUzsi1gSQCCQYMHY9j2xnVjia+Kc0skV2Go6jAFydyTGM5TxdnA1q7nqdWk/cwt8sGv0Dc7Xqxgvjj1LxnnB/4pO+6od/8OK9Xj9eo0vULGPa20QIAwPJXQNztC1ARYyPTHtWOTcL8Z5ijy6VcbAGQB7Rgs3j6pP6JP8A1f1wealyIqZr6R6xkIiLO0gkj7wD9mB1Dx3mwxbzAQTJVgCPYdR8sX6fgEWJrGbbKOvvidfAdIKR5jm8kyOo76dscfxmFdf5NvIkCeJeOs1VJVWFNTAhBf1ht8BszxSqw0mo7AGeYmxI/HDvR8B5YXmpPv8A6jFil4KyYPwsTbdmv99sS/HYfUfkSEVfEeYVdPmvpO41HtHuMa0PENdF0rXqKg2AYwJ/ljpCeFMkB+iU9p/oemJ6XA8ootRSRvyj+mIf4hj6Jj+HZyfMcQLkszFjtJ3PvjRWY9D3x2qjw2iBamg+z37Ysfk9MAWXeLd+334zf4hHpEr4f1OHlah2puetlb+mJkyOYY2o1TPam32bY7WhAF46kfL5Y8riLbxP44T/ABHtH7j+HXc5JQ4LnNUrRqq3ccv8xi9V8N52oFBpbd2Ufbe5x1MVknaffv2v/rfGi1lkSO59oP8AtjOXj5vovuPyInLqfgbOfqUx7v3+RxN/8DZwiJpj/Gf8uOmHMKCZ2H4+keuNfyyBME9h9x+zEvx2V9h+TA5xT8AZr9ajv+s3+XFg/R3mDINSlfrzH/px0ClmAQWER/O4E/P8RiVK3TcjsO8EEfbGJ+Nyv/wflQEBfo4rW/PUhbfQxONl+jSqbPmUP/4z/nth6bNHV7SSf9DGxrzsZmPsv/TB8Zl7/ZD8rH2Eul9GcjmzB+VLt7ucTf8ADSnscxUib8i/1w4PXuIbffsI6Y1rZgxv33jp9aR6kYXxeXv/AAGiHYVh9HmXA/TVj7aP8uPU/o6yvWpXsf1kv/6MNFKoSZHsJ6z/AD2xVq50THMYMm/SYHuML4jL3DTDsA/+HWTiNdcx+2n+TE3/AA6yPer/AMz+ijBXNcQAJE3B+4RJ+0xjNPMhuYHlURM7mJn1v098HxGb9TCo9gR/w4yPet/zP/5xqPo94eN/O/5n/bDBRaNROwv67SI+zEb02LGDsYF7cq3n5m+D4jN+oVR7AQfR/wAOjaofeo2Mr4H4cD8Dz/eP/I+mDXlPpBNpEyBMCRE+pF/ljLZcECSSbiw3Mjm+WwGDz8v6mFLsAm8E8Nn9HUn+9qf1xJ/8HcPm9J/+ZU9f2sFhRJa2wBk92gEfbP3Yt09BXULGAxmPXf1M4HnyfqY9K7C+fCPDxcUW6/8AiVP82MHwpw4b0Xn+8qf5sMNJpFukye3X8BjNSjWJJU8vT+uDzsnd/wCQ0rsBqaqbzF4+Z2/ljXVAmApUXB6mBb5YiyNHSnmm95BMxNwB9pEjFXzWqO079juRC9fbGVD1BX8oQrtexjuOvv1+/Ef5SGYcu957mSI/2wK4lVKlWW8G/oWSw9Lj78ZQw2sSVTSQN7qrlvtMYrQTrYUfNINRtuQfS8g+nXHjn1FgJLKT7CF67fWnAanUJXm5dRS0CRqI3v3b7jjZ0ZaRAjkRjY9AWie1lUYflic2F/yyV0kEg3Eb/ER89vuxGc6WM/CFgbdTM/P+mKVPMEqpQdAD6DSTPtqnFmllCq6GMkFesnt2sSD9rYWlINT5Nfy8Fj7W9ATEdryPtxKasqIBEarG9wAQI+w4rcOpKTJtpWWiZmFi82uvvtiOqx8ssJlJQe+lCSf2jI+zFaUTboJeYAoG+q5PqQwH3A40ObIUaPqgSbWmwHcbzP7OAOf4iVLKANIA3+swUgkX2vFvfri1QUGmtMmGJ5gJsxQkj8fsweXSthr3CHmSF+IdWJNzJ0i3S89tjix+UQSDPOCSb2Bv8jAA+WKGZENpBJYAMQRBk84FtrficWPJfWaemSFQNPdnEz7hT9+DSg3J69YLpAsJViOn1j06xzfPGy8QlqhQfDpCiItJAPrMEjvbFQidbMBpd1VTPT84oUDpEJiQUXhR9Y85BNyBqn2gTHv7YlpIq2W+HFmFQN1nboSFtPcSY9hiR68+ZCxp5bCQWIJA9hv2B98VssHARkFjV+EdVNN5gCx3EdtOL2rVQYKedRIOx5gQG/rM7YXBSTYMyhDVCqi4JXrudUm3YKMT1jU0+7QYB+G5t/rti7TRENR0EwxW1zJBF43m1/fbGaiinBLHlps52sVAB9vWMD54BR2K60iGSHgaQWU3Mnf2ktOIq2VqaW0xqMQpN5m7Ge1o9sTJXZgXVfjAIBWImAkzcHf7Vxeo0/KSqW52YpTUx0ACk+m8we+BchSoE5jhXmVSskCArG0xEk+5OJKfDiNIDcoYsJ62MGZvucTV8xpIsAajCfYGAPaTP2YyzMUVyVABKzJgkvH3C/8Avg1PgWlHvMKqG2JBWO2jlMHtyn7cbOo5RtcE9IJDs3sIH3Y1zRNSpqPwK+gD9nyySf8AXfElKpqQahOrmJ6X0gW7T/PCexSIMsxKsCRLMRMk6VT194Xvvi5mWNOm2nmdiFB9dIk+lp956RgbRy9SlFBWLsxesCYFhYSZ/W5/sGLXF8wyOmgSqMqEnoXJuJ9gLdDiq3tAtinXzGnWZhL32+GxHzJj5YuZSjyGqxGwt6katI+RifQYGLkGqMzsw0NOn9UadZBgepWe+DYzCoaSgkkEU6awTLGxciYgT9vthqKuhIt1siUS92NydohW69+bFygzBR7fjvivXzizIPXT8UzzaQQJIUSYn2xJSaFA0tsPqt29sG1lUInElNOj5SsYQ8xjl1WOm3rAn0nFijTK1zKXNNo3MFVbTboTb7sRVMuGoXG6sWNhqYs1x7Ge1hOJMpmWLUXX64HxWLNEuZnbZfkO2C9hJbkQoTDpIUHziNt0pkG97npiRaAUBV3YaJ66TQJB3nrjPEab0wk9UIMkAbvpEei2+V8as6DMP+uqMD6BEIHUg7R9ntgtsVJEOeohqqEtCz6X8okke5k/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b+WHlb3QoJOilkH1ZhnLSKrM2k/qqvl6ZHSWXb09MGc2Fpu9Q3ZgzNfYBORZv3BkdzgT4cy+olnjUCRe+lDWkj0ACT8hjHEM8azSsjUWYruNIED/Xp74zkrZSZOygolM6RJc9IAGu8doYH5YtZisBTdx9amgEm4UwAZje7E4AcMr2Z2nSFImes3A9dKn/AFGCrKTlxsGcUlBJtpQB/UwSW9TAwSi0xWZr5tlWkaQJqAwsKbkkKRH1pYssW+7BlkFIU6BUFqktVYWC69RKgx8K7zN4+yPw3SZaXmsrFiw8kDSYpsw5pNrnVHU9JnFHLGa2nUOVWL82s2WbNEExG0RcYl8UXHuws9QFmpjd2bY972HW8fIC++Kb5rV5oA1WYC5iYkifUG59JxU4fmCa1JVIIVTJIvyrJjqQScQ8VTyly0H43mo1xLESQO5ltj2xNXsVdBHJcQBpo6iAtEMZIuwbSFvH1pPyGN6maAqIJgErAPWep7T8X+2KvhqDToqQNnZo/Vpl9INz9Yk/LAPO8VXzdDDmBbeLShb2PbD0tvYTaity7mNVTM00DaQpbfYkEqBPZQsz+z64t8TZSGpryqqqoEyRLBmJi2oyCSYvjOQy+urUK6uYmnMWCs0O1t4C/f64rcdzKPUrCkAwTmsAb6woO8GIA6+l8V0olbOwnRKnUSD5S021DYsWPpvseuxGKOVzYGxWAi+ygC/tiXiGc8mjSUlWYxIsOb4Sb9BBG3zvdXzLMVbRYkPNrQW5V7QDA9sNR1Duh34fV5UqOQWSmWP7pEgAAT+rvgaagrUGIuS4qbHmNyJMCdo9MR8AJbJ+a/MzkbkWEMPi6SL97kYteHXUKadMQEdU6GxiTJtO49gO0YTVNrsCdo3YMjU0/VmT9UtLM29wJ0i46DHuB0lqOlcjmXzD3EDYixsIIna8jfFvMhVDKQCzDSSSsxDCAY6yZ+fa8VasKVPSg1WFMARcnpABG5iJnt6xq39SuEXmpComjmEG5jqIJJbe56em2LOYyMsSVPyCn72M/bgeqjUtPXqdp02YfDAmB+1MHsDGNc7nAXaEZvWGvb3FsF1yUKHEqhWhqUzNVjeDbzVF7TF+vpi1+UFUp1ABpVtAaCRpUB9hdWYW+eAVOp5mRe3PTdWI6m25Bv8AVHzwW4ZV1ZWgjq5EsDpiSSS6COuwHTG84UvozKLC3E0JooxP/h6QTou0hpJ1fce7b4CCrrzFZwQxalWuYt+dUCN+h77feVQedlat1LKxaF6SAYGq8AmLDocL/h/Iu1DNNqh20UUiJ+FdXyuN/wBXEwSpt+7Cb6IO8Oyx0ZZhJPxxESzoYA9iImN53xS4kdD0ACYRAzFhyglzaTt8RHrB9MHOFoJqOCAAwgFpICrU0szAXF1sptpO5wofSCC1WgifCQpN41EKGmPcnfbBi+fJTFP5YjllaA8gqun82FddVhqJc2Pf4BB6YD5YMfPqjVp8unVC/qeYGJt0P8iNzgxkm50UnSHR10ga7LeT6RfV3HbEPAMwr5nMU2FqtOCFBBhQN1N45SPSfXEwfJckTNmg6ZYcoL83MNTRqiYPKIktqJ6Wk4W/FOXRadZxBFV6aWIkhSx/WlrBNl79sHOO8SFMswN6ahEAXSFIpmzGJYw1lFhBPUYVstkWq0MvTBYEqzraNQDBR13ZCTJ7DGuJNO+nv/RnN38oVyVAgl1QSEo04UnmJWoTF9hJM9AST3wRqOlEpSVQTUc+a+mJY2QmTNiGgQLGZnEZpvlqBTkeroQ1EJeFGhkKDQLXuSSOgv1CcBz9aprLmQjtUmBEWGkDazMYPTAk5XLoL8v1GChSFOkHBI1gqBHaS5k9yxtHQDpgfw+uz5d6+m+rRN/rPUcr96/ZGJa7TlcuIIlXYS1+dqgW3QEhZm+0dcEOCUNOUpJBYl2I07AB4LkbkkAf+YjGb2TvuUlbX0A2RpA5fSraYWpWHLsf0YBvtIY7XGDNHI6/IA1LSRKdWo2m4EFgkHuDp27Yiz2WGg07fnWpUSTckBRe0RzMTcx27YLcTq6ddFabvMl9BKqLrpVmNyAsAabmCPZSn1RenhGMtnWNaGiUoyyEF2SA+jlWybSF+K9zsMLXAMwfyyoFDLq1rzhV1QrwQAdpA27W74O8EyaU8xnQVXdQbxqVQW/DV3nA7L0D5NWtUAGp+SBDEsSNTfsqDA6A+u71JWvoS7e5AG8pygZDyOSNfwiAHa0kgEEWEbd4wUzPm1MmWr0lUpUmmiMTdSGuSvWB94wmcEfTRr1XXmqVhlwYBIUP5lQwReJHvh9yub81KqA6X1ug1RBlzJ/e3vbtbbBnjo3QY3fIsZHNtSpZlzEQSvMDC7G87k/ytgBnaNRzTYrp1kqNp1CJFrk6WUfhhk4vwwLks0VIgFVWB/8AcWelxbEXgDIq1IPULaUYuh6KSoQ9fTt/LGsJKMHMlxcpKI68HqNTZKKJTCpSZpLyTsLx8MknAPPZXTUrVQmoE0jrNhUKrrB6WZ2HpA9MFMhSpRXKI1RrUtR1DUfiM6TyJBg+xxU4lWladMgnTEQwGpkWekQg3ImYgd8c6k6S6s1lFWUOK5XzRTkwiEs1WYWEUAdOaSC1pNpMA4VK+cXSSgYprGlzuVJAMiZ6g9djttiPiXF61WrXllFBNNMRMkvAAHeAWnbrGNKHD6vlU6iS5LMkGGEiGMA7gbW694x2Qx6V8xhJt8DfXzJbJCilPTNFSN4klRsd7Ge9rTibheQTLq6o5YtWXosqFiFEn3M7icRcOqMKdIzoY0eUwSQR23m+nr2AAxczcCd4Vxq5FBJ2mGNhAG18cbk+PU2irplGiWNTN+ZemxtIAGldQBDdRNo7j9rFnK1AzgAiKUMz3ABUBdtrwenzMWD8Azfm1qqKCAbLB2tzEE/B8V7Hc+hwUrcIiiKFNhrquA1QtEj4mIWTsL3GKkldP0FHf7l/JZ1XptXDLLgpTB1iEQwWBMQJEajG0+mA/wCVx/8AWH7ioV+RZZ+3BPi+YVKDsAfLSAo1q0KBtp+ETYyZN+mFjNZ4I5UAW3h7Sbt984Iq36D3eyFvwtmT5opc2kypH7OqFNtyJOHriqqy01pABErpBg3GqQ0drzfefTATgdFWNSqECAsoXQFETtqO5aSSb9rYk4dL5nMaQVg0SB9az1CCek3uD6Y3ztSlqXT3/ZGNUqZcbNNQqOmmVEhF5SWDMTqkgzJfre14g4n4Jk2p00gS5qVHsszoNQBtN7G23fbAnjDEaqlORVYlFVWLMxIAG0y0k7ReBfDJnqgpqzMoDFFDiPhOkMV3sZBEE9ffHPJPR9Rr8xHwzMahmNBYQ6UwOWdQJmwJVfhsegPWCcAvFOUOYqKqMCdKjVsY8vUC0deUj/RxF4bovToZh2BioyQrGBApuYPUklxyDfUB3wQ4kzU8zTKggaqSgaRA5lWAw3MTfuDjTToyfL72QPeO5a4rmzRzWX2ZaaIDosYMgz6x/PHsnTanxai+txqGljYydLCDG4t909JxH4j1PmK6rpXTTDErcmCPxJ9euNKWZQV6TKoOzkgGdYEGbDofT+sQdK/qXIm8YZIhyXYVQGDEAGSNNkiYEjtcknAXw7nmavqdhrVXKrYKgK6aaC0zLqflh48aUWemtQeWYH1TAJJAXUYuoOox6fZz3w9RjN1ngFWpVHEzAECbqNpMQI7Y2xu4ST7GUlumH/ymq9CvUJc035aQJJNi5qsCVURdJNtiOmN6WTFClWowxqJRUt9W7EaiJ3EwP8ON+G1vPzlVCPLRadNUG0UySxP6oYwL7zB6YrZ1Zr12Og+dTJBLyAysGAB6wpB+WMpdvoyqCeYyxeiFHRaelQoks3w3PU/Yon9bB0RRoIWBApkaiIltLBtG073jtGAudruKNGoAdLFWCi0BbA2i28Dfa+CaMXoVCRIadCGDIdLsTJk3PXvjFyfXuaRSIxl0enQqsWBp1fNZQYjk1KCBuBAPeB8sC+K5j87RJDh9S1zJkiGRLqIVJUgiRq79MXMhlappZh3Ryh0rTAYc8KQRay0xN/Wb9k3NZnzs1VTkDan+H4SRSJULO4MDc3PuMb48Um7fYiUkkPqZN9WaKfHUqgLa4JRQWPtf7D1wt+N8x+bp0FeqKSlVDEaQ+m6v2eWJn8OuG/NV/JUEWYBZhoALQKjEmQsAQN+m5OOZ8OpnN1qKwS1ary3JCqCLktdgqLNz8sHh43K+xOR0qDfh7hapljVrDmOtqQFtTF0lvYgJE7DV3xc4RxBGzBpZeKg8t0ZwAFqPOo83STqaR1P20fpJz6ECjyeUAGKKTLBVEKzD6sj4RfbApOHPlqmVqVKvlswGkUwRH5wqwVdvhIuT16400eZFyb5uib0tIYuO1NOUzSoCqIJDOPi0reD1gjFjw/pyuRfU2mppFQoYkGoshO8iY95wQqU0/OPUbVRpo2nUAGdtzItsbG2F3idQVatGmqP+fYBna7SIkoltIAn3xzQdx0HTS1ahl4blWpZVFedbHzHpkrLsQWAkkBRI27CN8AeK5tDlKWaaQ75dgCLGGZdUAWA5UA7CReTg1n2paKqq8KxK6tXM0AgU01fvQT21YWfGCihkMuqwyAlGZR6MWax0ySCOh+eNsVS46syyOgRlsksU1Un/AP0ZhHcmYKaFJEwLTri8xEThi8O1qRy1Py0gJVrIJE6iGKltVtNjAmMCPDtTzTTCp+ioO4OxW7AbG9ifaOsiDXBuFNrzi01t+VVGAW0yiMC07ASb9ZPbF5W6afvoRjXDJ1FOKQWQosDMEX0kkgbkwd/reoipxPOjyK0TDVuTlkWQE3O++/cG+2LnFjTRqSqR+bYJubtUlnW4J3bACvUWpmKNJ7oAxa45pBJltjsLfLGEIqzRukXOE5HyaIqkDza0BZCEBWPTUbFvYgBRtOL6ZgoELkKCr69IAAkkGS37IgXi/XbAjiHEfMzNJEIgMTNPTHL0kA2sIBmwEYg8V5ljTpimVDnT8IMss9DsQN7dMaOLlNJ9SVSTLtPOtmC5dpSk/mhSwBUBJVbCGnSoiIse+BeUoakDPWCM1ysNaT6WvviDglCpUSrccwOsrDciqZ1e/wBtxjR1E87VkbqsHl9L42UabSIjK1uFOH+WGq03Ymn5utQqkKxUHTcSbNokewxX4VmgmaqU9i42LQGanU1CT1MScNGdpLOVmpr82vqKwVkEJqkbQSNQBtzYHcJ4VqzlWsaRZaQdKQiA76S/KDEqJuT+sMYxkmnfYtrcsZKmcqjVmDEgBtKSEoK1OdWoyA5mCdyNrnGOBZ2m1F61YoQrB1LkjVFzKxNT4rCJJF9sLnHMx+UVFBDqID1ZfVLABLkcqzYQO6mbjEmaes+TAp6xTV/LYAiC7RYafiGw3NyNsU4WkmVaVvsX89mnNJXLIT5rNq5pIckiDfQNJ7ExPXE1R9eYkNKl6bEmDZWbYbBd7C5idpwFo1Gq5eA2k3SoAHGkpr0sf8Jk7/D6Y8HanUyur4hSpjmkF7CFIj19MDxf53M1KyxxbNCnny2lRzhYEsCSumYsTM27YlymXZarIW2I0lzuFibWA1CIHt3xQ4k4etVddBQ1EjTMSIg3uLE7dcWeNDQKOpj5mnUQfVxpHey6QAMJrZL0KvkdaKrmcoAtPlUVbgiNS8oJvaZuOs4UuF0jTq1SNXmOKtMKZsNAYty7TpEAdjhv4L5aUvJBLGkgqN5YtqJZtJPVpv8A4fWMKfGx+dOiIIUkyQQCzK3UQN56mQPTGeN3cRy4st+G80rJUrGTpowYUkGJVaek/EdTseo22vj2WQNWpkmVpeaarFeVUWkoUDoHJsYjCzw3iDilWpm51Ai55hqWbi0SAT9mGXOZ9lFeS6rUMyWVTqRjAAIstjcCSQ20Ti5wcZNe/e5MHcbZ7xBxDzkBDlWDyugEKikjTYgaztFh16CcOPgmiXydNqukB9TG47RY/VsDb0OEDh/BHzFRKSg66iioGJI0qYmoBJk2beRf1GHivTWhQo5KlSVKaBl1MA4sGkgEyZM3I3tiowgoWx7t7ALxH4lSrWWgHLUwCh0qUAJMDf4gB8o+3C/4Y4ScxxJiwK00UVHi3wG32kR7TiLj2XK1xAIDKWAEE6Ukdz0X7MOngmmUy1asqlnZyqgxew3J+qCb+xw/Mpal1Q3G19AX4hzjvUCroLlgij4mUEk1GEfCbSWPqBscEfDvDqGVTMOut2pDyVIUSW0y2krYTYReNNzvgBRqoRVrMyhVlFuyqzBVBMbu0MYPXUel8MPFlOXyVGg1ZafKHYJOuozEs6gD6sk3nY4yVpV7sTp7iL4qopVqks2lRMIisbLIIJN5Zj8XucHKPB34hl8qP0cFy7CCqoGbU37xI+H22xmllSYpoi+ZURmIvqZmA0C5sE1zvvfBpRTy1ChRos7HyqjVGSGLNADTO3NO+NHkWlVynt90QoNvcv1cxUBQI9OmpoqqzDvHV9N4t9ZusYF8OpU/ytaoJ10gdIc89TUshtPQAavW4xfzOTFKmTJpuKYDaRMWjQbcxFzNr4V+Ba2zDuXIklRUbdtK2WO0gScc0LbfodSqg7xDiGhHZyRFJ4VTIGowqqbgudiZMc3bCFX4zUalQQqrKtRhzA3EatJGzXf3EeuGHj+YGlVQFB5LQXADRJ/OGOpPb9bCjRVTYlwquNURMuo2v3gScdnhoqtzmzunsPP0euPKqugBLuqAkAQBGpT7STPbBrNZ3Q0IVJEPUJMySSxk9otb0HXAHLJ+SUKYQHlpmsQ4LGSJ0nTbYiegAxZyNQtlg9RlZq0v6BF5VEdRJYiN5jHNkblJy6WawqMUuoPzmcUpSqVBruKzXY81QzNo79biOkYG8JoVczmanlag2iJsumSsyRYREyL2HfBDxCG8oHT8bqiAgktpBgKDtBJERHadyZzOjK5JOTTV8vTUJJszRq9zb7saRdL1ZDWqVHPK+eVajUkCyh0aryT1PYg+388Ws1njU8tB9RNTRJJAHXUDbkFxgfxPKt5gqUyssQpRPrWt+8Zx0DhvhM5YCtXdVGhAFNtIUXLt9VRe3djjryaIpS6mUPmbSKXgvgldqDPW8wFiEXUG1BT8RW8m1o2sTi1n6XDlqMpoVmIN2PmyT1J5hv7YseIOJlKPma0diOQ09d5H1TIWyxDdRhPpZVnGpkqEtLT5tNbMZFmaRYjfHPFubcpOjR/LslY1ZTNmoOGzBu+pQLjRKl2b9QC/pj3innqUqPltqePKPmqAqFBrdlG8wxvHzxjw/WNTJ0xys6M1NleKelNR13bYBYvgNkqQbPNoROSixUK5OkAaQSzDmMG/vjNJW/Sy7McQpPQypVA4VmAY8oTmMqDPxETPX5RjT8rK8MD6RKVZEvchfTpcxaepxR8XcULsoaJSnrMKNMsAQQ319xEYqJxAvkFohVaoKrAAKdYBBv7TPsB6Y2hjk4JtbtoznJXSNsvmgZqwqpUEuSBZrG8es+43x7iucWogbUQy6bR9ZQAes/8AfGaHAc0isWRIcXBcTYmCsAgHpc7E4EvVdXIdYIi223p17Tjp0Ru10MNQ0LS8xKAOgqdKsxC6mZ2BgGdRIYkG31hM9N81lfyjiaICFVJqOxOvlQzzdJnSseowH4Sj/lGUsPL8wa1YgD4yRIBk7nvhm4MwD5yuXCltGWR1SPjaXhZHMPzZvv8APHNO4O/R/d0bRdoj4Nxhm4iC1V9NWkysIIVGZiyrB3HTUP1vfGPFIRtTBg4FIkEDeHUTExNiZ98CMxnoqVHpsVcugVhdgzMLarnUSDJFp9MGfE+SqpWC1ACXoaTFuaJLRB6iduuJcalFrbYE7i0LfCaBcVWUzpppqAvvEQD6rf1wUDHMlkUBJO4MnnLEsxHQBY09N+uK/hLKmlTzJlWkJIBMjmtzRA6+/YYL+B+FO2YLAVClNmLKdJkBJCkExfWT7xe+NcjTnJrpwKP5aHPKvSoUquakJUICIq8xppIAAUkTJDNHt1wM4gVp18mAWapUdnOuIbWh52sJgCwjacDvF2X8t6jUmKLUlSACpAaOYajLA3uBFsDPEPFnZ0rM5qeVzKLASBqYT7grMbRjnjHVSXqbSagrI/Gh05mnM6iCrLeKcyECxawUW6zhu4IPL4YpDwJdiSLuCSdIv6SfnhK43VqVKeUbUoVnNQqTJBJiJJJICwJ9sN/iSutHIU1qWdVBTTMRIK27n8A2JknohHqKLtsqZfJB6lLKwj01inUIWWkhnYajZZm0XsBPffxFWNXMUqdOmUptpL1CCG8pY1qur4VgRI3Ptiv4Xz7+fUFWoFIUlTKxJLEjlsLmCJPwzNsbcNBcmqKrFqjeUrsGiHnUFQm4UwPkdsS7i9+n9krcM8HFiwSoWqlgAWBJhSFYTECLD54GcXfMnyctrp6hoDilE652dhuesC2C3FMxSkMRUY0fzaU11AOzDSsv0B3je+IOGcK8omuY00wRStHNGlqpP1oMj1xEJdTSS2o94h4uDKqwBAIerpsXXRq6egwo8ORUbWxZgTqJ07i8sB/L1wx5+otBGDOKqtIYgSTUaJHYLefcqMAaGYQqzqy03BRtJGo6XSx3iBt8sVj3sG6aQNzwrVCABqpjlQBSCLjUCLkhe+2/bFzwxw7zHJA5WcOk9VWAz3MWAH2+mDlTgQ/LMq4LIopwUPLPlm509GZRPzOM5SreuUYShNOmAvQyze1o9ovvjWeZRhUSFG5WyjxzLtmqj0QhBfSmrVGmmDzEzZRAtP2YoUeLhM3Ty6kNSoUDRBDNp5Ap8wg77AXH1vQYmqcTCUWRAVqVS5JkTGmRcmT0W1r+uJPCPhdgtNHOl6xapUtdaYHIAexAB/xYcEo42pft9e4pu5bDPw6jSZhmHZZpEaSQY2gsQewFjuMI/jzjLtUSagKswbQDcgE3iLD1OGfj2dWgq0UUlBIAEltLTB1T7b4DZbw5SfMB6jM6pDFADpTVp67mYET7xheHS1a5cLgvI6VLljB4N4NQy9B8xUBBKEhWiaYY2/xQMVPEVf8ALHWnTaoKHxVKhIHmgX03IhSYAwd45xKmoqMtFqqKVVYaEkCYaDLe18JWZ4x5etiwRqr6Vh3EHrAUE2LTuOmHHVKWrl9CXUFpRV49n9WbWkXVkRSI1Erss7xMC3L269d6mdkkkGZPp17RbAjLEhK2ZA/Nq4pGoLk6mVgqlrHufltgZnM62toYLeIntY7mcdHkXSXQxbfI38Lzqvl6agIC5IA+J9dR9LRO0qDfoIi5xikQM3UOiT5NSFRo8uFUwepaDDerYA5hTRypVAylXDB2s55blZ+GSp/2wz8MoqWKASKqF1ggHSqrpGqPiJ1ahebncYzyQUbl03LhO6RR4fl6VZa4f46dNFBAB0iBoAHvN9z3wv5TOnKKxPOSwCg7bSC3W17dTGD3h9zTqZl1QM4SiwB2GkiJE3u037DClxhYdhNhUYaj1jrH+I46MO8nF8bGc1smWqfiXNu6B67aNYsNKgLqvIC9ut8a1s8xdqdVg0NGqIjfqu4t2nANMyyMJ+qZkel7HFvjFSKzsCTqAYSQdwOvzN8dLgtXBnewf8MZj89l2BLHzNOpgSQHhSCPnE/PDMc/5OXEmoDrr1WUEcxgKB5gPKI+sL9Bc45rw/NsrKwJBBMEbzA/nhh4o2ug6hz5aVXQKDYCQ5J6tdgesSe2OXNguavguMqTLvgvLmrmZAGhay1GH7Ktqt7EjD3ncpVzObqlbqitzHYSLDC39DfD9TV3aCEZbz0MhrdojDd4orvlKNdkBPmAkAdOgk45fEv/AJaX0/yb40lCzmvCsw6JmNP1VIYgdn2PSNx7DDn4OZFTOZuk9O6ohEMBBBJ32ue31ThB8PrNCsxAOpgACTY2mwO3NbDL4X4hRTh9SidQq6w5E/HTIBgbgb/fjbNGtTXO39EY3xZU42fKc6awrOqg1ACWQfqiT8UC1oAgDriThFakdKO0kurtQ8otIdFJv1EHb0wKTOCvVPLFzSX4mnTYQwEEAHYj3wQz3D1NWULJVIAlWgEKBB9DYEeoGJlGtpbMtOTbaLa8JmpSZEikmYcFahjSpUMVuCTEWB6wMH/pLzDpQ0QuhT+bJgyFIkxv1Av0LYCUa8vo+KoHVtTVW+QOsQSYN/bE/iqk1XImqGJqI5GncnTuLWYQOm5vjGLfmRUvdjpU2gLk+Jh6hAo6h5bGQp30lgSAIAuTh54Jl20U05eSkakREGrPKANgvff1xyvgr6qppaiskIDNgrkLEdd5x1jg2Yhq7EU1qQyJpHMwBEkjosz/AN8Pxq0uiMTKtKg1WrRpM6lEYeYqagqnmJBI+J4EFtuaMaeL+NUisSNNMtMsQAQNpHMxuIA6k+4IVM/ToZdVUprkMQiwNRkbTMLpmJJOOW8ezYqPpEAODJKr1G4jYyDbEYMXmNLoaTlpV9SfNcZNR6QNmqJSqOQAASFLNbrJ0mfTBDhtXVl2ULTNqcu0BhAPcfCImPfvhWZS7qwcN5dNVJ5uiaYmNsEsks1Xao0RSJ0gwHKxFxbeMd08Ua2OdTd2dE4Pn0ag7hnqKtZ0puYl5Ek2uBJbfocAOMZ4eToDmXLM0QqqWNyWHSBbviTgFBaWSZKZ0u1IVX+LUQ5BCtI+LSOnb7Vfi+ZmKRGxY6WFgtoEgzIJ2iAMckMMZZXXRm2uoWbeH8n5+bQTGobTYIl2JY9Y+8jHWM7UajSYaNUEE6WGoJywsnb5YUvo6yCojuySI63sVuR6SVt/tiPxhnDrDOWpG6BZB1kKSCb6RFiCfQYXiH5uXy10Fh2TkyhW49TfOeTTo3d5gkn5A9drdLnD3kOGVaShFX84WDVahso6wx/VXbbCV9HXAVAPEMwzagCtIEWBJINT1EWHz9MW/pB8QU6amlTao1RzqYmVSOkKNxi8kE5rFj/cqO95GMPFOItVyGeqmpqADKjUrAaDBA9zu2ObZDh1MpT86qxAkqt5LMb6VEsSSd5A74avC9FavB8w1UBxzkAcrADvFotM9hGFDwLQNbN0jp1BT5hF7IgB+34RjXGtMZ0+GZSeqhk8fqMvkKGVoIVVXD2GsFn1E3YElvv+zCzS8GZyoNY8sarwzX+dsPXitWLzsiAldKhlV2BiWkQSPxxS4V4PzGZopXWsyrUGsACYn11YWLxDjjVv93vyVkjvQh5OtWNB1Yszmsg5iZgo/U9LfjhhpZrys5ladQkIqlDqW/OkQQLzqaMLd1pVqbEkLXUKAb6edeU7CR1xd8U5krm1YSCJIJImRzKZHWYOOqcVKVd7/hf7Mvy7hXgY1V8wIMeQwOhtgpUCdiRyx7keuAnFWFSo4Ecw1gD6sLp0+p0ge8YL+H3Y5ui4cfnqLhogNqK1KkKD+0sYDcZAWpQZTc6wVvKwYGo9zvHTbEwVZP29/wADlvACINQ9QBf8MSaCyxfUogC2w/3xbzlAIAAV01EBmLqRDCLz/ucMHh/gYzKUnlG0sVZtoKwSI68pBE746Z5YxjqfBmlfApUKJKTBiSJ6TpBAnvhloZZ3dKclQz1WlpjTA1GOs6Y9Yxb8bZtaoo0MsC1OlrgLETy8xg3PSTHXF7I1R51M2XSgQHS3KfLZmIHUz8sc88rlDXVclafmog8DcSfK5rygNSVj5fsZEH5THzw5fSVVYqtNj9VSQPmIxr4C4XSqebUcAtTrLUBb4hIF/mRPvi99IdNVpmoCupurHoDYDHn5pxllTS32OiKeg5OpWmvloZirLAzJJUWtHLaPecMv0dZEZo5ulOg+SAriNSlWYRPrY/LCpxGlpZmU2Z1YEeocx+GHT6Hp15uFkmAPRZIJx3Z3WFy+hhj/ADJEHHMquSpCtTUMyQFLCR+dJLG0SY5Z3xUHHFzKFkik8c1Pc2+spMW+/fFTx5xAio9INIVrdBAOpbdrx8sV/BagVQdKNqRlOoT9U7dQcZ6E8OuXJanplQS4NTD101uAAygvNiAZA226GehOGfhOeo+RVLAI6tZQogWnWO82HTphS4kjU2K6lhTPuewPtgl4LzY86orUzU8xZUz8MQWU32MfI4wyw1Q1djZOpfUWRkWpZgNAZAyqNRADEBTB7T6+uOm8HylVKNZjCGoT5ZW5UXDBu1xvMWwlZ3hfn52knllTU1B1kyoQsSTJsQsjHR85S1UigUU0EAlSLKBJHpI6euI8XlTjBdWjOEabOd8T4gGr5dAWZqbtJmI5GPKNt2NzgFmwTSmJ0qsmNi0Hf5nBcUadPzXHNq1hfSwiDPacBUz50vSi1Skpv0IVT/KMd+OKpaelGUpNvc0puq0LfGzGfSCAMXuHUddOm8yPMNG5sFlWgnp2wIeiUUk/KPS++DpoeXwz1Ztd/wBpx/0jF5OFXVkRGR+L0mRXnW7WbUzGPLaFUwII6/1thZzeZohy9QF6kwIdgT9h+/EfD2C0UEwShZjcTqYmDfoAPsxEtOn5zvUOmACBEwfX5Ywx4lGTNJy1RsN8A4u4y9ZnOlAwUKnSRygT2AknrGKfC6NXO1loDSyE62b4nEC5LSfUR7YGNVZaS05jV+cIAEnl0iT2CiY9cP30acLFOg1Q2auwhiJK01O8nuZ+7CyqOKMsi5fBWNudRGXOV2oZcaUp6VXRRDi8ibKoB9I2xxrxGajOz5glqvVSRy32a8zcWG2Om+LvFOXydMigvm1wNIdzq09NXYfLHGcxmDUYs8lmOon1OK8DiklqZrnaS0jdluLsvCvJYtpaqQkdFABqAxcglhY+vbBX6MsuoTM5kuy6YpKoElgxBa3W0DCVxRitHL0+ylzH7bkD7kGG+nWehlKNAlV0A1GIiSXuRPWLCfbFZoVjaX/ZmOPeSb6FDi3E/MzWlAFpUw7RqJ1EI3MQes9ffHQfA9IDIZYaz+jBPOy3JJNveccsqIpao6qBNNlMTdnIHf1/DHYOCLlhl6QgpCAadIsQIPTrvjm8WkscYr37sqMlKVnFuIU115oKRGpWETA5jb5aowPqFgEm5BPz2Iv2wTqfpcz7H/3BirS/8L5/yx6UNl77GMi5w3PnL1MrUgfm6jDmmNLG8xewdvsxDxiv+cAFwHYqJkXcEX6zG/tivmf0Tfv/AOXGc9+lp/u5f/2aeBRTlq9+9wvaiEUyWICtUg3ABJAuIFjG87YdMllHymTZUU+dWMmCOVYESCIBA623OGXwb/YW/wAX8Rwm8Z/Sp+4McubJrejovvRtihtYIpLmgdSlkMmYIFjvtaJwycFerSC1KkAGoFDsRCaqdUj0HX7RiPLdfbDBnv8A5dT/AL//APXjHJ4jUtLXoW8KjvYW+jvKhq+ZdGJpsFQneWuS/tMxgN4kTMVqxospikTBPUDYjuYwy/RN+jr/AN6P4cQ+J/7SPZv4cc0np+bqv9Dj+U5ZxAqGUNPM237SE3+8YZPodrs1bMIu5pgtPVQxn3N8B+F/p6X79T8Fwb+ib+2Vv7r+Yx3Zt/DyXvk54bZAL9I60zXmmCN5nqPqn582K3hGqPN1HlSmGd2/VUrE33JOw7nBX6Sf0p9k/ifAbh39hzX95S/hfF4t/DIcleUN5rMflCMwFlOqQDq0sNiSeaJvGKfCc69GorI4DdyOkRB7yP8AVsScG+A/uH+JcU6nwn3H4tjKlvDobX8qY+VKFVKtRWhnqXDUwCQonUZOxOx+Z6Y18P11bJNrYmlrLMSxkyAxSeu8dMQ5H9Nlf3H/AIWwN8N//LH/ALz/AKRjhSuD/b+wntJCvn88C5SnZCxiCepk/iMM3CuEZR1BFIFxctqqamj/ABR8owm0frf3h/iXDV4S/SJ7jHo5bikkzk1bknEaeWSAMuDNudyw27fLrgbl6D5qqmXZ+W50oNtMBVA+eL/ir637x/Bsa/Rp/bh/dVP4cTFfK5FJt7GnFuFrlc0tBaoZyACCQdPmHlBMQCLn/wAuFmuwq5krDHXIsTJYWn7sFPEX9uqf3lPBXhX9vP8Ae1f4BjSDpautGko8xXcI8H8HFmatXbSCISmDMqLSx6W6DE3HeOqsUKJJaIkGAo2gdAMH87/Zj+6cctpf2p/3F/jx5uJvPkk5PaPCOxpYYfLz3IM1lmepA5p5WUEzbUdjcra56EjvganDSZBf7OgFt8GeFf2pv3W/ngZmf+sY9rG3x6I4JbskRTWzFOmqyAFUiAZCC++3XDJ4t8ujRUFeapIjUDyqQV2uo7d8R/R5/aG9/wCuKv0lfpl9h/DjmlPV4iOPokaR/K2D+EZqEZgJ0x85NvwP2Y7Jw3PE0aZemytoWQCCNhce++OEZDZ/ZPxOO31fq/uJ/AuMPxCKte+wsPJ//9k="/>
          <p:cNvSpPr>
            <a:spLocks noChangeAspect="1" noChangeArrowheads="1"/>
          </p:cNvSpPr>
          <p:nvPr/>
        </p:nvSpPr>
        <p:spPr bwMode="auto">
          <a:xfrm>
            <a:off x="307975" y="7938"/>
            <a:ext cx="304800" cy="304800"/>
          </a:xfrm>
          <a:prstGeom prst="rect">
            <a:avLst/>
          </a:prstGeom>
          <a:noFill/>
          <a:ln w="9525">
            <a:noFill/>
            <a:miter lim="800000"/>
            <a:headEnd/>
            <a:tailEnd/>
          </a:ln>
        </p:spPr>
        <p:txBody>
          <a:bodyPr/>
          <a:lstStyle/>
          <a:p>
            <a:endParaRPr lang="tr-TR"/>
          </a:p>
        </p:txBody>
      </p:sp>
    </p:spTree>
  </p:cSld>
  <p:clrMapOvr>
    <a:masterClrMapping/>
  </p:clrMapOvr>
  <p:transition spd="med">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85794"/>
            <a:ext cx="9144000" cy="5340369"/>
          </a:xfrm>
        </p:spPr>
        <p:txBody>
          <a:bodyPr/>
          <a:lstStyle/>
          <a:p>
            <a:pPr lvl="0"/>
            <a:r>
              <a:rPr lang="en-GB" b="1" dirty="0" smtClean="0">
                <a:solidFill>
                  <a:srgbClr val="0070C0"/>
                </a:solidFill>
              </a:rPr>
              <a:t>General Directorate of Turkish Grain Board (poppy seeds and capsules)</a:t>
            </a:r>
            <a:endParaRPr lang="tr-TR" b="1" dirty="0" smtClean="0">
              <a:solidFill>
                <a:srgbClr val="0070C0"/>
              </a:solidFill>
            </a:endParaRPr>
          </a:p>
          <a:p>
            <a:pPr lvl="0"/>
            <a:endParaRPr lang="tr-TR" b="1" dirty="0" smtClean="0">
              <a:solidFill>
                <a:srgbClr val="0070C0"/>
              </a:solidFill>
            </a:endParaRPr>
          </a:p>
          <a:p>
            <a:r>
              <a:rPr lang="en-GB" b="1" dirty="0" smtClean="0">
                <a:solidFill>
                  <a:srgbClr val="0070C0"/>
                </a:solidFill>
              </a:rPr>
              <a:t>General Directorate of Tea Enterprises (ÇAYKUR) and </a:t>
            </a:r>
            <a:r>
              <a:rPr lang="en-GB" b="1" dirty="0" err="1" smtClean="0">
                <a:solidFill>
                  <a:srgbClr val="0070C0"/>
                </a:solidFill>
              </a:rPr>
              <a:t>Rize</a:t>
            </a:r>
            <a:r>
              <a:rPr lang="en-GB" b="1" dirty="0" smtClean="0">
                <a:solidFill>
                  <a:srgbClr val="0070C0"/>
                </a:solidFill>
              </a:rPr>
              <a:t> Commodity Exchange Market (</a:t>
            </a:r>
            <a:r>
              <a:rPr lang="tr-TR" b="1" dirty="0" smtClean="0">
                <a:solidFill>
                  <a:srgbClr val="0070C0"/>
                </a:solidFill>
              </a:rPr>
              <a:t>T</a:t>
            </a:r>
            <a:r>
              <a:rPr lang="en-GB" b="1" dirty="0" smtClean="0">
                <a:solidFill>
                  <a:srgbClr val="0070C0"/>
                </a:solidFill>
              </a:rPr>
              <a:t>ea) </a:t>
            </a:r>
            <a:endParaRPr lang="tr-TR" b="1" dirty="0" smtClean="0">
              <a:solidFill>
                <a:srgbClr val="0070C0"/>
              </a:solidFill>
            </a:endParaRPr>
          </a:p>
          <a:p>
            <a:pPr lvl="0"/>
            <a:endParaRPr lang="tr-TR" dirty="0" smtClean="0"/>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15</a:t>
            </a:fld>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0" y="857232"/>
            <a:ext cx="8929718" cy="5429288"/>
          </a:xfrm>
        </p:spPr>
        <p:txBody>
          <a:bodyPr>
            <a:noAutofit/>
          </a:bodyPr>
          <a:lstStyle/>
          <a:p>
            <a:pPr>
              <a:buNone/>
            </a:pPr>
            <a:r>
              <a:rPr lang="tr-TR" sz="3000" b="1" dirty="0" err="1" smtClean="0">
                <a:solidFill>
                  <a:srgbClr val="C00000"/>
                </a:solidFill>
              </a:rPr>
              <a:t>Classification</a:t>
            </a:r>
            <a:endParaRPr lang="tr-TR" sz="3000" b="1" dirty="0" smtClean="0">
              <a:solidFill>
                <a:srgbClr val="C00000"/>
              </a:solidFill>
            </a:endParaRPr>
          </a:p>
          <a:p>
            <a:pPr algn="just"/>
            <a:r>
              <a:rPr lang="tr-TR" sz="3000" b="1" dirty="0" smtClean="0">
                <a:solidFill>
                  <a:srgbClr val="0070C0"/>
                </a:solidFill>
              </a:rPr>
              <a:t>2 </a:t>
            </a:r>
            <a:r>
              <a:rPr lang="tr-TR" sz="3000" b="1" dirty="0" err="1" smtClean="0">
                <a:solidFill>
                  <a:srgbClr val="0070C0"/>
                </a:solidFill>
              </a:rPr>
              <a:t>different</a:t>
            </a:r>
            <a:r>
              <a:rPr lang="tr-TR" sz="3000" b="1" dirty="0" smtClean="0">
                <a:solidFill>
                  <a:srgbClr val="0070C0"/>
                </a:solidFill>
              </a:rPr>
              <a:t> </a:t>
            </a:r>
            <a:r>
              <a:rPr lang="tr-TR" sz="3000" b="1" dirty="0" err="1" smtClean="0">
                <a:solidFill>
                  <a:srgbClr val="0070C0"/>
                </a:solidFill>
              </a:rPr>
              <a:t>classifications</a:t>
            </a:r>
            <a:r>
              <a:rPr lang="tr-TR" sz="3000" b="1" dirty="0" smtClean="0">
                <a:solidFill>
                  <a:srgbClr val="0070C0"/>
                </a:solidFill>
              </a:rPr>
              <a:t> </a:t>
            </a:r>
            <a:r>
              <a:rPr lang="tr-TR" sz="3000" b="1" dirty="0" err="1" smtClean="0">
                <a:solidFill>
                  <a:srgbClr val="0070C0"/>
                </a:solidFill>
              </a:rPr>
              <a:t>are</a:t>
            </a:r>
            <a:r>
              <a:rPr lang="tr-TR" sz="3000" b="1" dirty="0" smtClean="0">
                <a:solidFill>
                  <a:srgbClr val="0070C0"/>
                </a:solidFill>
              </a:rPr>
              <a:t> </a:t>
            </a:r>
            <a:r>
              <a:rPr lang="tr-TR" sz="3000" b="1" dirty="0" err="1" smtClean="0">
                <a:solidFill>
                  <a:srgbClr val="0070C0"/>
                </a:solidFill>
              </a:rPr>
              <a:t>available</a:t>
            </a:r>
            <a:r>
              <a:rPr lang="tr-TR" sz="3000" b="1" dirty="0" smtClean="0">
                <a:solidFill>
                  <a:srgbClr val="0070C0"/>
                </a:solidFill>
              </a:rPr>
              <a:t> </a:t>
            </a:r>
            <a:r>
              <a:rPr lang="tr-TR" sz="3000" b="1" dirty="0" err="1" smtClean="0">
                <a:solidFill>
                  <a:srgbClr val="0070C0"/>
                </a:solidFill>
              </a:rPr>
              <a:t>for</a:t>
            </a:r>
            <a:r>
              <a:rPr lang="tr-TR" sz="3000" b="1" dirty="0" smtClean="0">
                <a:solidFill>
                  <a:srgbClr val="0070C0"/>
                </a:solidFill>
              </a:rPr>
              <a:t> </a:t>
            </a:r>
            <a:r>
              <a:rPr lang="tr-TR" sz="3000" b="1" dirty="0" err="1" smtClean="0">
                <a:solidFill>
                  <a:srgbClr val="0070C0"/>
                </a:solidFill>
              </a:rPr>
              <a:t>crop</a:t>
            </a:r>
            <a:r>
              <a:rPr lang="tr-TR" sz="3000" b="1" dirty="0" smtClean="0">
                <a:solidFill>
                  <a:srgbClr val="0070C0"/>
                </a:solidFill>
              </a:rPr>
              <a:t> </a:t>
            </a:r>
            <a:r>
              <a:rPr lang="tr-TR" sz="3000" b="1" dirty="0" err="1" smtClean="0">
                <a:solidFill>
                  <a:srgbClr val="0070C0"/>
                </a:solidFill>
              </a:rPr>
              <a:t>products</a:t>
            </a:r>
            <a:r>
              <a:rPr lang="tr-TR" sz="3000" b="1" dirty="0" smtClean="0">
                <a:solidFill>
                  <a:srgbClr val="0070C0"/>
                </a:solidFill>
              </a:rPr>
              <a:t>;</a:t>
            </a:r>
          </a:p>
          <a:p>
            <a:pPr algn="just">
              <a:lnSpc>
                <a:spcPct val="150000"/>
              </a:lnSpc>
              <a:buFont typeface="Wingdings" pitchFamily="2" charset="2"/>
              <a:buChar char="Ø"/>
            </a:pPr>
            <a:r>
              <a:rPr lang="tr-TR" sz="3000" b="1" dirty="0" smtClean="0">
                <a:solidFill>
                  <a:srgbClr val="0070C0"/>
                </a:solidFill>
              </a:rPr>
              <a:t>  ISIC </a:t>
            </a:r>
            <a:r>
              <a:rPr lang="tr-TR" sz="3000" b="1" dirty="0" err="1" smtClean="0">
                <a:solidFill>
                  <a:srgbClr val="0070C0"/>
                </a:solidFill>
              </a:rPr>
              <a:t>Rev</a:t>
            </a:r>
            <a:r>
              <a:rPr lang="tr-TR" sz="3000" b="1" dirty="0" smtClean="0">
                <a:solidFill>
                  <a:srgbClr val="0070C0"/>
                </a:solidFill>
              </a:rPr>
              <a:t>.3(</a:t>
            </a:r>
            <a:r>
              <a:rPr lang="tr-TR" sz="3000" b="1" dirty="0" err="1" smtClean="0">
                <a:solidFill>
                  <a:srgbClr val="0070C0"/>
                </a:solidFill>
              </a:rPr>
              <a:t>Statistical</a:t>
            </a:r>
            <a:r>
              <a:rPr lang="tr-TR" sz="3000" b="1" dirty="0" smtClean="0">
                <a:solidFill>
                  <a:srgbClr val="0070C0"/>
                </a:solidFill>
              </a:rPr>
              <a:t> </a:t>
            </a:r>
            <a:r>
              <a:rPr lang="tr-TR" sz="3000" b="1" dirty="0" err="1" smtClean="0">
                <a:solidFill>
                  <a:srgbClr val="0070C0"/>
                </a:solidFill>
              </a:rPr>
              <a:t>classification</a:t>
            </a:r>
            <a:r>
              <a:rPr lang="tr-TR" sz="3000" b="1" dirty="0" smtClean="0">
                <a:solidFill>
                  <a:srgbClr val="0070C0"/>
                </a:solidFill>
              </a:rPr>
              <a:t> </a:t>
            </a:r>
            <a:r>
              <a:rPr lang="tr-TR" sz="3000" b="1" dirty="0" err="1" smtClean="0">
                <a:solidFill>
                  <a:srgbClr val="0070C0"/>
                </a:solidFill>
              </a:rPr>
              <a:t>according</a:t>
            </a:r>
            <a:r>
              <a:rPr lang="tr-TR" sz="3000" b="1" dirty="0" smtClean="0">
                <a:solidFill>
                  <a:srgbClr val="0070C0"/>
                </a:solidFill>
              </a:rPr>
              <a:t> </a:t>
            </a:r>
            <a:r>
              <a:rPr lang="tr-TR" sz="3000" b="1" dirty="0" err="1" smtClean="0">
                <a:solidFill>
                  <a:srgbClr val="0070C0"/>
                </a:solidFill>
              </a:rPr>
              <a:t>to</a:t>
            </a:r>
            <a:r>
              <a:rPr lang="tr-TR" sz="3000" b="1" dirty="0" smtClean="0">
                <a:solidFill>
                  <a:srgbClr val="0070C0"/>
                </a:solidFill>
              </a:rPr>
              <a:t> UN )</a:t>
            </a:r>
          </a:p>
          <a:p>
            <a:pPr algn="just">
              <a:buFont typeface="Wingdings" pitchFamily="2" charset="2"/>
              <a:buChar char="Ø"/>
            </a:pPr>
            <a:r>
              <a:rPr lang="tr-TR" sz="3000" b="1" dirty="0" smtClean="0">
                <a:solidFill>
                  <a:srgbClr val="0070C0"/>
                </a:solidFill>
              </a:rPr>
              <a:t>CPA 2008 (</a:t>
            </a:r>
            <a:r>
              <a:rPr lang="tr-TR" sz="3000" b="1" dirty="0" err="1" smtClean="0">
                <a:solidFill>
                  <a:srgbClr val="0070C0"/>
                </a:solidFill>
              </a:rPr>
              <a:t>Statistical</a:t>
            </a:r>
            <a:r>
              <a:rPr lang="tr-TR" sz="3000" b="1" dirty="0" smtClean="0">
                <a:solidFill>
                  <a:srgbClr val="0070C0"/>
                </a:solidFill>
              </a:rPr>
              <a:t> </a:t>
            </a:r>
            <a:r>
              <a:rPr lang="tr-TR" sz="3000" b="1" dirty="0" err="1" smtClean="0">
                <a:solidFill>
                  <a:srgbClr val="0070C0"/>
                </a:solidFill>
              </a:rPr>
              <a:t>classification</a:t>
            </a:r>
            <a:r>
              <a:rPr lang="tr-TR" sz="3000" b="1" dirty="0" smtClean="0">
                <a:solidFill>
                  <a:srgbClr val="0070C0"/>
                </a:solidFill>
              </a:rPr>
              <a:t> </a:t>
            </a:r>
            <a:r>
              <a:rPr lang="tr-TR" sz="3000" b="1" dirty="0" err="1" smtClean="0">
                <a:solidFill>
                  <a:srgbClr val="0070C0"/>
                </a:solidFill>
              </a:rPr>
              <a:t>according</a:t>
            </a:r>
            <a:r>
              <a:rPr lang="tr-TR" sz="3000" b="1" dirty="0" smtClean="0">
                <a:solidFill>
                  <a:srgbClr val="0070C0"/>
                </a:solidFill>
              </a:rPr>
              <a:t> </a:t>
            </a:r>
            <a:r>
              <a:rPr lang="tr-TR" sz="3000" b="1" dirty="0" err="1" smtClean="0">
                <a:solidFill>
                  <a:srgbClr val="0070C0"/>
                </a:solidFill>
              </a:rPr>
              <a:t>to</a:t>
            </a:r>
            <a:r>
              <a:rPr lang="tr-TR" sz="3000" b="1" dirty="0" smtClean="0">
                <a:solidFill>
                  <a:srgbClr val="0070C0"/>
                </a:solidFill>
              </a:rPr>
              <a:t> EU)</a:t>
            </a:r>
          </a:p>
          <a:p>
            <a:pPr algn="just">
              <a:lnSpc>
                <a:spcPct val="150000"/>
              </a:lnSpc>
              <a:buNone/>
            </a:pPr>
            <a:r>
              <a:rPr lang="tr-TR" sz="3000" b="1" dirty="0" smtClean="0">
                <a:solidFill>
                  <a:srgbClr val="0070C0"/>
                </a:solidFill>
              </a:rPr>
              <a:t> </a:t>
            </a:r>
            <a:r>
              <a:rPr lang="tr-TR" sz="3000" b="1" dirty="0" err="1" smtClean="0">
                <a:solidFill>
                  <a:srgbClr val="0070C0"/>
                </a:solidFill>
              </a:rPr>
              <a:t>Moreover</a:t>
            </a:r>
            <a:r>
              <a:rPr lang="tr-TR" sz="3000" b="1" dirty="0" smtClean="0">
                <a:solidFill>
                  <a:srgbClr val="0070C0"/>
                </a:solidFill>
              </a:rPr>
              <a:t>;</a:t>
            </a:r>
          </a:p>
          <a:p>
            <a:pPr algn="just">
              <a:buNone/>
            </a:pPr>
            <a:r>
              <a:rPr lang="tr-TR" sz="3000" b="1" dirty="0" smtClean="0">
                <a:solidFill>
                  <a:srgbClr val="0070C0"/>
                </a:solidFill>
              </a:rPr>
              <a:t>     New </a:t>
            </a:r>
            <a:r>
              <a:rPr lang="tr-TR" sz="3000" b="1" dirty="0" err="1" smtClean="0">
                <a:solidFill>
                  <a:srgbClr val="0070C0"/>
                </a:solidFill>
              </a:rPr>
              <a:t>Cronos</a:t>
            </a:r>
            <a:r>
              <a:rPr lang="tr-TR" sz="3000" b="1" dirty="0" smtClean="0">
                <a:solidFill>
                  <a:srgbClr val="0070C0"/>
                </a:solidFill>
              </a:rPr>
              <a:t> </a:t>
            </a:r>
            <a:r>
              <a:rPr lang="tr-TR" sz="3000" b="1" dirty="0" err="1" smtClean="0">
                <a:solidFill>
                  <a:srgbClr val="0070C0"/>
                </a:solidFill>
              </a:rPr>
              <a:t>Codes</a:t>
            </a:r>
            <a:r>
              <a:rPr lang="tr-TR" sz="3000" b="1" dirty="0" smtClean="0">
                <a:solidFill>
                  <a:srgbClr val="0070C0"/>
                </a:solidFill>
              </a:rPr>
              <a:t> (</a:t>
            </a:r>
            <a:r>
              <a:rPr lang="tr-TR" sz="3000" b="1" dirty="0" err="1" smtClean="0">
                <a:solidFill>
                  <a:srgbClr val="0070C0"/>
                </a:solidFill>
              </a:rPr>
              <a:t>Area</a:t>
            </a:r>
            <a:r>
              <a:rPr lang="tr-TR" sz="3000" b="1" dirty="0" smtClean="0">
                <a:solidFill>
                  <a:srgbClr val="0070C0"/>
                </a:solidFill>
              </a:rPr>
              <a:t> </a:t>
            </a:r>
            <a:r>
              <a:rPr lang="tr-TR" sz="3000" b="1" dirty="0" err="1" smtClean="0">
                <a:solidFill>
                  <a:srgbClr val="0070C0"/>
                </a:solidFill>
              </a:rPr>
              <a:t>and</a:t>
            </a:r>
            <a:r>
              <a:rPr lang="tr-TR" sz="3000" b="1" dirty="0" smtClean="0">
                <a:solidFill>
                  <a:srgbClr val="0070C0"/>
                </a:solidFill>
              </a:rPr>
              <a:t> </a:t>
            </a:r>
            <a:r>
              <a:rPr lang="tr-TR" sz="3000" b="1" dirty="0" err="1" smtClean="0">
                <a:solidFill>
                  <a:srgbClr val="0070C0"/>
                </a:solidFill>
              </a:rPr>
              <a:t>product</a:t>
            </a:r>
            <a:r>
              <a:rPr lang="tr-TR" sz="3000" b="1" dirty="0" smtClean="0">
                <a:solidFill>
                  <a:srgbClr val="0070C0"/>
                </a:solidFill>
              </a:rPr>
              <a:t> </a:t>
            </a:r>
            <a:r>
              <a:rPr lang="tr-TR" sz="3000" b="1" dirty="0" err="1" smtClean="0">
                <a:solidFill>
                  <a:srgbClr val="0070C0"/>
                </a:solidFill>
              </a:rPr>
              <a:t>classification</a:t>
            </a:r>
            <a:r>
              <a:rPr lang="tr-TR" sz="3000" b="1" dirty="0" smtClean="0">
                <a:solidFill>
                  <a:srgbClr val="0070C0"/>
                </a:solidFill>
              </a:rPr>
              <a:t> of </a:t>
            </a:r>
            <a:r>
              <a:rPr lang="tr-TR" sz="3000" b="1" dirty="0" err="1" smtClean="0">
                <a:solidFill>
                  <a:srgbClr val="0070C0"/>
                </a:solidFill>
              </a:rPr>
              <a:t>agricultural</a:t>
            </a:r>
            <a:r>
              <a:rPr lang="tr-TR" sz="3000" b="1" dirty="0" smtClean="0">
                <a:solidFill>
                  <a:srgbClr val="0070C0"/>
                </a:solidFill>
              </a:rPr>
              <a:t>   </a:t>
            </a:r>
            <a:r>
              <a:rPr lang="tr-TR" sz="3000" b="1" dirty="0" err="1" smtClean="0">
                <a:solidFill>
                  <a:srgbClr val="0070C0"/>
                </a:solidFill>
              </a:rPr>
              <a:t>statistics</a:t>
            </a:r>
            <a:r>
              <a:rPr lang="tr-TR" sz="3000" b="1" dirty="0" smtClean="0">
                <a:solidFill>
                  <a:srgbClr val="0070C0"/>
                </a:solidFill>
              </a:rPr>
              <a:t> in </a:t>
            </a:r>
            <a:r>
              <a:rPr lang="tr-TR" sz="3000" b="1" dirty="0" err="1" smtClean="0">
                <a:solidFill>
                  <a:srgbClr val="0070C0"/>
                </a:solidFill>
              </a:rPr>
              <a:t>Eurostat</a:t>
            </a:r>
            <a:r>
              <a:rPr lang="tr-TR" sz="3000" b="1" dirty="0" smtClean="0">
                <a:solidFill>
                  <a:srgbClr val="0070C0"/>
                </a:solidFill>
              </a:rPr>
              <a:t> </a:t>
            </a:r>
            <a:r>
              <a:rPr lang="tr-TR" sz="3000" b="1" dirty="0" err="1" smtClean="0">
                <a:solidFill>
                  <a:srgbClr val="0070C0"/>
                </a:solidFill>
              </a:rPr>
              <a:t>database</a:t>
            </a:r>
            <a:r>
              <a:rPr lang="tr-TR" sz="3000" b="1" dirty="0" smtClean="0">
                <a:solidFill>
                  <a:srgbClr val="0070C0"/>
                </a:solidFill>
              </a:rPr>
              <a:t>) </a:t>
            </a:r>
          </a:p>
          <a:p>
            <a:endParaRPr lang="tr-TR" sz="3000" dirty="0"/>
          </a:p>
        </p:txBody>
      </p:sp>
      <p:sp>
        <p:nvSpPr>
          <p:cNvPr id="5" name="4 Slayt Numarası Yer Tutucusu"/>
          <p:cNvSpPr>
            <a:spLocks noGrp="1"/>
          </p:cNvSpPr>
          <p:nvPr>
            <p:ph type="sldNum" sz="quarter" idx="12"/>
          </p:nvPr>
        </p:nvSpPr>
        <p:spPr/>
        <p:txBody>
          <a:bodyPr/>
          <a:lstStyle/>
          <a:p>
            <a:pPr>
              <a:defRPr/>
            </a:pPr>
            <a:fld id="{9871940D-B160-426B-BB0A-1EA316427392}" type="slidenum">
              <a:rPr lang="tr-TR" smtClean="0"/>
              <a:pPr>
                <a:defRPr/>
              </a:pPr>
              <a:t>16</a:t>
            </a:fld>
            <a:endParaRPr lang="tr-TR" dirty="0"/>
          </a:p>
        </p:txBody>
      </p:sp>
    </p:spTree>
  </p:cSld>
  <p:clrMapOvr>
    <a:masterClrMapping/>
  </p:clrMapOvr>
  <p:transition spd="med">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251520" y="714356"/>
            <a:ext cx="8496944" cy="5857916"/>
          </a:xfrm>
        </p:spPr>
        <p:txBody>
          <a:bodyPr>
            <a:noAutofit/>
          </a:bodyPr>
          <a:lstStyle/>
          <a:p>
            <a:pPr>
              <a:buNone/>
            </a:pPr>
            <a:r>
              <a:rPr lang="en-GB" b="1" dirty="0" smtClean="0">
                <a:solidFill>
                  <a:srgbClr val="C00000"/>
                </a:solidFill>
              </a:rPr>
              <a:t>Data Collection Methodology</a:t>
            </a:r>
            <a:endParaRPr lang="tr-TR" b="1" dirty="0" smtClean="0">
              <a:solidFill>
                <a:srgbClr val="C00000"/>
              </a:solidFill>
            </a:endParaRPr>
          </a:p>
          <a:p>
            <a:pPr>
              <a:buNone/>
            </a:pPr>
            <a:endParaRPr lang="tr-TR" sz="1000" b="1" dirty="0" smtClean="0">
              <a:solidFill>
                <a:srgbClr val="C00000"/>
              </a:solidFill>
            </a:endParaRPr>
          </a:p>
          <a:p>
            <a:pPr algn="just"/>
            <a:r>
              <a:rPr lang="en-GB" b="1" dirty="0" err="1" smtClean="0">
                <a:solidFill>
                  <a:srgbClr val="0070C0"/>
                </a:solidFill>
              </a:rPr>
              <a:t>MoFAL</a:t>
            </a:r>
            <a:r>
              <a:rPr lang="en-GB" b="1" dirty="0" smtClean="0">
                <a:solidFill>
                  <a:srgbClr val="0070C0"/>
                </a:solidFill>
              </a:rPr>
              <a:t> is responsible for the collection of crop production data, and performs this task by means of its 81 Provincial and </a:t>
            </a:r>
            <a:r>
              <a:rPr lang="tr-TR" b="1" dirty="0" smtClean="0">
                <a:solidFill>
                  <a:srgbClr val="0070C0"/>
                </a:solidFill>
              </a:rPr>
              <a:t>903</a:t>
            </a:r>
            <a:r>
              <a:rPr lang="en-GB" b="1" dirty="0" smtClean="0">
                <a:solidFill>
                  <a:srgbClr val="0070C0"/>
                </a:solidFill>
              </a:rPr>
              <a:t> District Directorates.</a:t>
            </a:r>
            <a:endParaRPr lang="tr-TR" b="1" dirty="0" smtClean="0">
              <a:solidFill>
                <a:srgbClr val="0070C0"/>
              </a:solidFill>
            </a:endParaRPr>
          </a:p>
          <a:p>
            <a:pPr algn="just"/>
            <a:r>
              <a:rPr lang="tr-TR" b="1" dirty="0" err="1" smtClean="0">
                <a:solidFill>
                  <a:srgbClr val="0070C0"/>
                </a:solidFill>
              </a:rPr>
              <a:t>These</a:t>
            </a:r>
            <a:r>
              <a:rPr lang="tr-TR" b="1" dirty="0" smtClean="0">
                <a:solidFill>
                  <a:srgbClr val="0070C0"/>
                </a:solidFill>
              </a:rPr>
              <a:t> data </a:t>
            </a:r>
            <a:r>
              <a:rPr lang="tr-TR" b="1" dirty="0" err="1" smtClean="0">
                <a:solidFill>
                  <a:srgbClr val="0070C0"/>
                </a:solidFill>
              </a:rPr>
              <a:t>depends</a:t>
            </a:r>
            <a:r>
              <a:rPr lang="tr-TR" b="1" dirty="0" smtClean="0">
                <a:solidFill>
                  <a:srgbClr val="0070C0"/>
                </a:solidFill>
              </a:rPr>
              <a:t> on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available</a:t>
            </a:r>
            <a:r>
              <a:rPr lang="tr-TR" b="1" dirty="0" smtClean="0">
                <a:solidFill>
                  <a:srgbClr val="0070C0"/>
                </a:solidFill>
              </a:rPr>
              <a:t> </a:t>
            </a:r>
            <a:r>
              <a:rPr lang="tr-TR" b="1" dirty="0" err="1" smtClean="0">
                <a:solidFill>
                  <a:srgbClr val="0070C0"/>
                </a:solidFill>
              </a:rPr>
              <a:t>administrative</a:t>
            </a:r>
            <a:r>
              <a:rPr lang="tr-TR" b="1" dirty="0" smtClean="0">
                <a:solidFill>
                  <a:srgbClr val="0070C0"/>
                </a:solidFill>
              </a:rPr>
              <a:t> </a:t>
            </a:r>
            <a:r>
              <a:rPr lang="tr-TR" b="1" dirty="0" err="1" smtClean="0">
                <a:solidFill>
                  <a:srgbClr val="0070C0"/>
                </a:solidFill>
              </a:rPr>
              <a:t>records</a:t>
            </a:r>
            <a:r>
              <a:rPr lang="tr-TR" b="1" dirty="0" smtClean="0">
                <a:solidFill>
                  <a:srgbClr val="0070C0"/>
                </a:solidFill>
              </a:rPr>
              <a:t> data (</a:t>
            </a:r>
            <a:r>
              <a:rPr lang="tr-TR" b="1" dirty="0" err="1" smtClean="0">
                <a:solidFill>
                  <a:srgbClr val="0070C0"/>
                </a:solidFill>
              </a:rPr>
              <a:t>Parcel</a:t>
            </a:r>
            <a:r>
              <a:rPr lang="tr-TR" b="1" dirty="0" smtClean="0">
                <a:solidFill>
                  <a:srgbClr val="0070C0"/>
                </a:solidFill>
              </a:rPr>
              <a:t> </a:t>
            </a:r>
            <a:r>
              <a:rPr lang="tr-TR" b="1" dirty="0" err="1" smtClean="0">
                <a:solidFill>
                  <a:srgbClr val="0070C0"/>
                </a:solidFill>
              </a:rPr>
              <a:t>Records</a:t>
            </a:r>
            <a:r>
              <a:rPr lang="tr-TR" b="1" dirty="0" smtClean="0">
                <a:solidFill>
                  <a:srgbClr val="0070C0"/>
                </a:solidFill>
              </a:rPr>
              <a:t>, </a:t>
            </a:r>
            <a:r>
              <a:rPr lang="tr-TR" b="1" dirty="0" err="1" smtClean="0">
                <a:solidFill>
                  <a:srgbClr val="0070C0"/>
                </a:solidFill>
              </a:rPr>
              <a:t>farmer</a:t>
            </a:r>
            <a:r>
              <a:rPr lang="tr-TR" b="1" dirty="0" smtClean="0">
                <a:solidFill>
                  <a:srgbClr val="0070C0"/>
                </a:solidFill>
              </a:rPr>
              <a:t> </a:t>
            </a:r>
            <a:r>
              <a:rPr lang="tr-TR" b="1" dirty="0" err="1" smtClean="0">
                <a:solidFill>
                  <a:srgbClr val="0070C0"/>
                </a:solidFill>
              </a:rPr>
              <a:t>registration</a:t>
            </a:r>
            <a:r>
              <a:rPr lang="tr-TR" b="1" dirty="0" smtClean="0">
                <a:solidFill>
                  <a:srgbClr val="0070C0"/>
                </a:solidFill>
              </a:rPr>
              <a:t> </a:t>
            </a:r>
            <a:r>
              <a:rPr lang="tr-TR" b="1" dirty="0" err="1" smtClean="0">
                <a:solidFill>
                  <a:srgbClr val="0070C0"/>
                </a:solidFill>
              </a:rPr>
              <a:t>system</a:t>
            </a:r>
            <a:r>
              <a:rPr lang="tr-TR" b="1" dirty="0" smtClean="0">
                <a:solidFill>
                  <a:srgbClr val="0070C0"/>
                </a:solidFill>
              </a:rPr>
              <a:t> (FRS), </a:t>
            </a:r>
            <a:r>
              <a:rPr lang="tr-TR" b="1" dirty="0" err="1" smtClean="0">
                <a:solidFill>
                  <a:srgbClr val="0070C0"/>
                </a:solidFill>
              </a:rPr>
              <a:t>Protected</a:t>
            </a:r>
            <a:r>
              <a:rPr lang="tr-TR" b="1" dirty="0" smtClean="0">
                <a:solidFill>
                  <a:srgbClr val="0070C0"/>
                </a:solidFill>
              </a:rPr>
              <a:t> </a:t>
            </a:r>
            <a:r>
              <a:rPr lang="tr-TR" b="1" dirty="0" err="1" smtClean="0">
                <a:solidFill>
                  <a:srgbClr val="0070C0"/>
                </a:solidFill>
              </a:rPr>
              <a:t>Registration</a:t>
            </a:r>
            <a:r>
              <a:rPr lang="tr-TR" b="1" dirty="0" smtClean="0">
                <a:solidFill>
                  <a:srgbClr val="0070C0"/>
                </a:solidFill>
              </a:rPr>
              <a:t> </a:t>
            </a:r>
            <a:r>
              <a:rPr lang="tr-TR" b="1" dirty="0" err="1" smtClean="0">
                <a:solidFill>
                  <a:srgbClr val="0070C0"/>
                </a:solidFill>
              </a:rPr>
              <a:t>System</a:t>
            </a:r>
            <a:r>
              <a:rPr lang="tr-TR" b="1" dirty="0" smtClean="0">
                <a:solidFill>
                  <a:srgbClr val="0070C0"/>
                </a:solidFill>
              </a:rPr>
              <a:t> </a:t>
            </a:r>
            <a:r>
              <a:rPr lang="tr-TR" b="1" dirty="0" err="1" smtClean="0">
                <a:solidFill>
                  <a:srgbClr val="0070C0"/>
                </a:solidFill>
              </a:rPr>
              <a:t>etc</a:t>
            </a:r>
            <a:r>
              <a:rPr lang="tr-TR" b="1" dirty="0" smtClean="0">
                <a:solidFill>
                  <a:srgbClr val="0070C0"/>
                </a:solidFill>
              </a:rPr>
              <a:t>.) </a:t>
            </a:r>
            <a:endParaRPr lang="tr-TR" dirty="0" smtClean="0">
              <a:solidFill>
                <a:srgbClr val="0070C0"/>
              </a:solidFill>
            </a:endParaRPr>
          </a:p>
          <a:p>
            <a:pPr lvl="0" algn="just"/>
            <a:endParaRPr lang="tr-TR" b="1" dirty="0" smtClean="0">
              <a:solidFill>
                <a:srgbClr val="0070C0"/>
              </a:solidFill>
            </a:endParaRPr>
          </a:p>
          <a:p>
            <a:pPr>
              <a:buNone/>
            </a:pPr>
            <a:endParaRPr lang="tr-TR" sz="2800" b="1" dirty="0"/>
          </a:p>
        </p:txBody>
      </p:sp>
      <p:sp>
        <p:nvSpPr>
          <p:cNvPr id="5" name="4 Slayt Numarası Yer Tutucusu"/>
          <p:cNvSpPr>
            <a:spLocks noGrp="1"/>
          </p:cNvSpPr>
          <p:nvPr>
            <p:ph type="sldNum" sz="quarter" idx="12"/>
          </p:nvPr>
        </p:nvSpPr>
        <p:spPr/>
        <p:txBody>
          <a:bodyPr/>
          <a:lstStyle/>
          <a:p>
            <a:pPr>
              <a:defRPr/>
            </a:pPr>
            <a:fld id="{E0EF1B52-CEBC-4030-9112-D4123A7C949F}" type="slidenum">
              <a:rPr lang="tr-TR" smtClean="0"/>
              <a:pPr>
                <a:defRPr/>
              </a:pPr>
              <a:t>17</a:t>
            </a:fld>
            <a:endParaRPr lang="tr-TR" dirty="0"/>
          </a:p>
        </p:txBody>
      </p:sp>
    </p:spTree>
  </p:cSld>
  <p:clrMapOvr>
    <a:masterClrMapping/>
  </p:clrMapOvr>
  <p:transition spd="med">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İçerik Yer Tutucusu"/>
          <p:cNvSpPr>
            <a:spLocks noGrp="1"/>
          </p:cNvSpPr>
          <p:nvPr>
            <p:ph idx="1"/>
          </p:nvPr>
        </p:nvSpPr>
        <p:spPr>
          <a:xfrm>
            <a:off x="500063" y="1285875"/>
            <a:ext cx="8258175" cy="4197350"/>
          </a:xfrm>
        </p:spPr>
        <p:txBody>
          <a:bodyPr/>
          <a:lstStyle/>
          <a:p>
            <a:pPr algn="just"/>
            <a:endParaRPr lang="tr-TR" smtClean="0"/>
          </a:p>
          <a:p>
            <a:endParaRPr lang="tr-TR" smtClean="0"/>
          </a:p>
        </p:txBody>
      </p:sp>
      <p:sp>
        <p:nvSpPr>
          <p:cNvPr id="5" name="4 Slayt Numarası Yer Tutucusu"/>
          <p:cNvSpPr>
            <a:spLocks noGrp="1"/>
          </p:cNvSpPr>
          <p:nvPr>
            <p:ph type="sldNum" sz="quarter" idx="12"/>
          </p:nvPr>
        </p:nvSpPr>
        <p:spPr/>
        <p:txBody>
          <a:bodyPr/>
          <a:lstStyle/>
          <a:p>
            <a:pPr>
              <a:defRPr/>
            </a:pPr>
            <a:fld id="{477A9B78-6972-4187-B0BD-43A33E87F133}" type="slidenum">
              <a:rPr lang="tr-TR" smtClean="0"/>
              <a:pPr>
                <a:defRPr/>
              </a:pPr>
              <a:t>18</a:t>
            </a:fld>
            <a:endParaRPr lang="tr-TR" dirty="0"/>
          </a:p>
        </p:txBody>
      </p:sp>
      <p:sp>
        <p:nvSpPr>
          <p:cNvPr id="6" name="2 Alt Başlık"/>
          <p:cNvSpPr txBox="1">
            <a:spLocks/>
          </p:cNvSpPr>
          <p:nvPr/>
        </p:nvSpPr>
        <p:spPr bwMode="auto">
          <a:xfrm>
            <a:off x="395536" y="714356"/>
            <a:ext cx="8462744" cy="56436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tr-TR" sz="3200" b="0" i="0" u="none" strike="noStrike" kern="0" cap="none" spc="0" normalizeH="0" baseline="0" noProof="0" dirty="0">
              <a:ln>
                <a:noFill/>
              </a:ln>
              <a:solidFill>
                <a:schemeClr val="tx1"/>
              </a:solidFill>
              <a:effectLst/>
              <a:uLnTx/>
              <a:uFillTx/>
              <a:latin typeface="Calibri" pitchFamily="34" charset="0"/>
              <a:ea typeface="Calibri" pitchFamily="34" charset="0"/>
              <a:cs typeface="Calibri" pitchFamily="34" charset="0"/>
            </a:endParaRPr>
          </a:p>
        </p:txBody>
      </p:sp>
      <p:sp>
        <p:nvSpPr>
          <p:cNvPr id="7" name="6 Dikdörtgen"/>
          <p:cNvSpPr/>
          <p:nvPr/>
        </p:nvSpPr>
        <p:spPr>
          <a:xfrm>
            <a:off x="142844" y="714356"/>
            <a:ext cx="8858312" cy="7632859"/>
          </a:xfrm>
          <a:prstGeom prst="rect">
            <a:avLst/>
          </a:prstGeom>
        </p:spPr>
        <p:txBody>
          <a:bodyPr wrap="square">
            <a:spAutoFit/>
          </a:bodyPr>
          <a:lstStyle/>
          <a:p>
            <a:r>
              <a:rPr lang="en-GB" sz="3200" b="1" dirty="0" smtClean="0">
                <a:solidFill>
                  <a:srgbClr val="0070C0"/>
                </a:solidFill>
                <a:latin typeface="+mn-lt"/>
              </a:rPr>
              <a:t>For cereals and other crops (pulses, industrial crops, oil seeds, tuber crops and fodder crops), data produced for area and production are based on expert estimates. </a:t>
            </a:r>
            <a:endParaRPr lang="tr-TR" sz="3200" b="1" dirty="0" smtClean="0">
              <a:solidFill>
                <a:srgbClr val="0070C0"/>
              </a:solidFill>
              <a:latin typeface="+mn-lt"/>
            </a:endParaRPr>
          </a:p>
          <a:p>
            <a:endParaRPr lang="tr-TR" sz="1000" b="1" dirty="0" smtClean="0">
              <a:solidFill>
                <a:srgbClr val="0070C0"/>
              </a:solidFill>
              <a:latin typeface="+mn-lt"/>
            </a:endParaRPr>
          </a:p>
          <a:p>
            <a:pPr algn="just"/>
            <a:r>
              <a:rPr lang="en-GB" sz="3200" b="1" dirty="0" smtClean="0">
                <a:solidFill>
                  <a:srgbClr val="0070C0"/>
                </a:solidFill>
                <a:latin typeface="+mn-lt"/>
              </a:rPr>
              <a:t>Agricultural technicians appointed at </a:t>
            </a:r>
            <a:r>
              <a:rPr lang="en-GB" sz="3200" b="1" dirty="0" err="1" smtClean="0">
                <a:solidFill>
                  <a:srgbClr val="0070C0"/>
                </a:solidFill>
                <a:latin typeface="+mn-lt"/>
              </a:rPr>
              <a:t>MoFAL</a:t>
            </a:r>
            <a:r>
              <a:rPr lang="en-GB" sz="3200" b="1" dirty="0" smtClean="0">
                <a:solidFill>
                  <a:srgbClr val="0070C0"/>
                </a:solidFill>
                <a:latin typeface="+mn-lt"/>
              </a:rPr>
              <a:t> District Directorates make estimates of crop production using information collected from various local sources (interviews with farmers and agricultural chambers, </a:t>
            </a:r>
            <a:r>
              <a:rPr lang="en-GB" sz="3200" b="1" dirty="0" err="1" smtClean="0">
                <a:solidFill>
                  <a:srgbClr val="0070C0"/>
                </a:solidFill>
                <a:latin typeface="+mn-lt"/>
              </a:rPr>
              <a:t>MoFAL</a:t>
            </a:r>
            <a:r>
              <a:rPr lang="en-GB" sz="3200" b="1" dirty="0" smtClean="0">
                <a:solidFill>
                  <a:srgbClr val="0070C0"/>
                </a:solidFill>
                <a:latin typeface="+mn-lt"/>
              </a:rPr>
              <a:t> records, etc.), and organize regular field trips to the villages within their district.</a:t>
            </a:r>
            <a:endParaRPr lang="tr-TR" sz="3200" b="1" dirty="0" smtClean="0">
              <a:solidFill>
                <a:srgbClr val="0070C0"/>
              </a:solidFill>
              <a:latin typeface="+mn-lt"/>
            </a:endParaRPr>
          </a:p>
          <a:p>
            <a:endParaRPr lang="tr-TR" sz="3200" b="1" dirty="0" smtClean="0">
              <a:solidFill>
                <a:srgbClr val="0070C0"/>
              </a:solidFill>
              <a:latin typeface="+mn-lt"/>
            </a:endParaRPr>
          </a:p>
          <a:p>
            <a:endParaRPr lang="tr-TR" sz="3200" b="1" dirty="0" smtClean="0">
              <a:solidFill>
                <a:srgbClr val="0070C0"/>
              </a:solidFill>
              <a:latin typeface="+mn-lt"/>
            </a:endParaRPr>
          </a:p>
          <a:p>
            <a:endParaRPr lang="tr-TR" sz="3200" b="1" dirty="0" smtClean="0">
              <a:solidFill>
                <a:srgbClr val="0070C0"/>
              </a:solidFill>
              <a:latin typeface="+mn-lt"/>
            </a:endParaRPr>
          </a:p>
          <a:p>
            <a:endParaRPr lang="tr-TR" sz="3200" b="1" dirty="0">
              <a:solidFill>
                <a:srgbClr val="0070C0"/>
              </a:solidFill>
              <a:latin typeface="+mn-lt"/>
            </a:endParaRPr>
          </a:p>
        </p:txBody>
      </p:sp>
    </p:spTree>
  </p:cSld>
  <p:clrMapOvr>
    <a:masterClrMapping/>
  </p:clrMapOvr>
  <p:transition spd="med">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bwMode="auto">
          <a:xfrm>
            <a:off x="107504" y="857232"/>
            <a:ext cx="9036496" cy="55007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32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Data Collection Methodology</a:t>
            </a:r>
            <a:r>
              <a:rPr kumimoji="0" lang="tr-TR" sz="32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2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a:t>
            </a:r>
            <a:r>
              <a:rPr kumimoji="0" lang="tr-TR" sz="2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cont’d</a:t>
            </a:r>
            <a:r>
              <a:rPr kumimoji="0" lang="tr-TR" sz="2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a:t>
            </a:r>
          </a:p>
          <a:p>
            <a:pPr marL="342900" lvl="0" indent="-342900" algn="just" eaLnBrk="0" hangingPunct="0">
              <a:spcBef>
                <a:spcPct val="20000"/>
              </a:spcBef>
              <a:buFontTx/>
              <a:buChar char="•"/>
              <a:defRPr/>
            </a:pPr>
            <a:r>
              <a:rPr lang="en-GB" sz="3200" b="1" dirty="0" smtClean="0">
                <a:solidFill>
                  <a:srgbClr val="0070C0"/>
                </a:solidFill>
              </a:rPr>
              <a:t>Since 2007, data is entered by </a:t>
            </a:r>
            <a:r>
              <a:rPr lang="en-GB" sz="3200" b="1" dirty="0" err="1" smtClean="0">
                <a:solidFill>
                  <a:srgbClr val="0070C0"/>
                </a:solidFill>
              </a:rPr>
              <a:t>MoFAL</a:t>
            </a:r>
            <a:r>
              <a:rPr lang="en-GB" sz="3200" b="1" dirty="0" smtClean="0">
                <a:solidFill>
                  <a:srgbClr val="0070C0"/>
                </a:solidFill>
              </a:rPr>
              <a:t> Province and District into the web-based Statistical Data Network (SDN). </a:t>
            </a:r>
            <a:endParaRPr lang="tr-TR" sz="3200" b="1" dirty="0" smtClean="0">
              <a:solidFill>
                <a:srgbClr val="0070C0"/>
              </a:solidFill>
            </a:endParaRPr>
          </a:p>
          <a:p>
            <a:pPr marL="342900" lvl="0" indent="-342900" algn="just" eaLnBrk="0" hangingPunct="0">
              <a:spcBef>
                <a:spcPct val="20000"/>
              </a:spcBef>
              <a:buFontTx/>
              <a:buChar char="•"/>
              <a:defRPr/>
            </a:pPr>
            <a:endParaRPr lang="tr-TR" sz="3200" b="1" dirty="0" smtClean="0">
              <a:solidFill>
                <a:srgbClr val="0070C0"/>
              </a:solidFill>
            </a:endParaRPr>
          </a:p>
          <a:p>
            <a:pPr marL="342900" lvl="0" indent="-342900" algn="just" eaLnBrk="0" hangingPunct="0">
              <a:spcBef>
                <a:spcPct val="20000"/>
              </a:spcBef>
              <a:buFontTx/>
              <a:buChar char="•"/>
              <a:defRPr/>
            </a:pPr>
            <a:r>
              <a:rPr lang="en-GB" sz="3200" b="1" dirty="0" smtClean="0">
                <a:solidFill>
                  <a:srgbClr val="0070C0"/>
                </a:solidFill>
              </a:rPr>
              <a:t>The SDN database is operated by </a:t>
            </a:r>
            <a:r>
              <a:rPr lang="en-GB" sz="3200" b="1" dirty="0" err="1" smtClean="0">
                <a:solidFill>
                  <a:srgbClr val="0070C0"/>
                </a:solidFill>
              </a:rPr>
              <a:t>MoFAL</a:t>
            </a:r>
            <a:r>
              <a:rPr lang="en-GB" sz="3200" b="1" dirty="0" smtClean="0">
                <a:solidFill>
                  <a:srgbClr val="0070C0"/>
                </a:solidFill>
              </a:rPr>
              <a:t> and covers crop, livestock and price statistics.</a:t>
            </a:r>
            <a:endParaRPr kumimoji="0" lang="tr-TR" sz="32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endParaRPr>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19</a:t>
            </a:fld>
            <a:endParaRPr lang="tr-TR" dirty="0"/>
          </a:p>
        </p:txBody>
      </p:sp>
    </p:spTree>
  </p:cSld>
  <p:clrMapOvr>
    <a:masterClrMapping/>
  </p:clrMapOvr>
  <p:transition spd="med">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2</a:t>
            </a:fld>
            <a:endParaRPr lang="tr-TR" dirty="0"/>
          </a:p>
        </p:txBody>
      </p:sp>
      <p:sp>
        <p:nvSpPr>
          <p:cNvPr id="10" name="9 İçerik Yer Tutucusu"/>
          <p:cNvSpPr>
            <a:spLocks noGrp="1"/>
          </p:cNvSpPr>
          <p:nvPr>
            <p:ph idx="1"/>
          </p:nvPr>
        </p:nvSpPr>
        <p:spPr>
          <a:xfrm>
            <a:off x="0" y="692696"/>
            <a:ext cx="9036496" cy="5544616"/>
          </a:xfrm>
        </p:spPr>
        <p:txBody>
          <a:bodyPr>
            <a:normAutofit/>
          </a:bodyPr>
          <a:lstStyle/>
          <a:p>
            <a:pPr algn="just">
              <a:buNone/>
            </a:pPr>
            <a:endParaRPr lang="tr-TR" b="1" dirty="0" smtClean="0">
              <a:solidFill>
                <a:srgbClr val="0070C0"/>
              </a:solidFill>
            </a:endParaRPr>
          </a:p>
          <a:p>
            <a:pPr algn="just"/>
            <a:r>
              <a:rPr lang="en-GB" b="1" dirty="0" smtClean="0">
                <a:solidFill>
                  <a:srgbClr val="0070C0"/>
                </a:solidFill>
              </a:rPr>
              <a:t>Pursuant to Decree Law No. 639 on the Organisation and Tasks of the Ministry of Food, Agriculture and Livestock, annual data collection for crop production and animal production statistics and monthly agricultural price statistics are performed by the Province and District Directorates of </a:t>
            </a:r>
            <a:r>
              <a:rPr lang="en-GB" b="1" dirty="0" err="1" smtClean="0">
                <a:solidFill>
                  <a:srgbClr val="0070C0"/>
                </a:solidFill>
              </a:rPr>
              <a:t>MoFAL</a:t>
            </a:r>
            <a:r>
              <a:rPr lang="en-GB" b="1" dirty="0" smtClean="0">
                <a:solidFill>
                  <a:srgbClr val="0070C0"/>
                </a:solidFill>
              </a:rPr>
              <a:t>.</a:t>
            </a:r>
            <a:endParaRPr lang="tr-TR" b="1" dirty="0">
              <a:solidFill>
                <a:srgbClr val="0070C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214282" y="785794"/>
            <a:ext cx="8482862" cy="5500726"/>
          </a:xfrm>
        </p:spPr>
        <p:txBody>
          <a:bodyPr>
            <a:noAutofit/>
          </a:bodyPr>
          <a:lstStyle/>
          <a:p>
            <a:pPr>
              <a:buNone/>
            </a:pPr>
            <a:r>
              <a:rPr lang="en-GB" sz="2800" b="1" dirty="0" smtClean="0">
                <a:solidFill>
                  <a:srgbClr val="C00000"/>
                </a:solidFill>
              </a:rPr>
              <a:t>Data Collection Methodology</a:t>
            </a:r>
            <a:r>
              <a:rPr lang="tr-TR" sz="2800" b="1" dirty="0" smtClean="0">
                <a:solidFill>
                  <a:srgbClr val="C00000"/>
                </a:solidFill>
              </a:rPr>
              <a:t> </a:t>
            </a:r>
            <a:r>
              <a:rPr lang="tr-TR" sz="2000" b="1" dirty="0" smtClean="0">
                <a:solidFill>
                  <a:srgbClr val="C00000"/>
                </a:solidFill>
              </a:rPr>
              <a:t>(</a:t>
            </a:r>
            <a:r>
              <a:rPr lang="tr-TR" sz="2000" b="1" dirty="0" err="1" smtClean="0">
                <a:solidFill>
                  <a:srgbClr val="C00000"/>
                </a:solidFill>
              </a:rPr>
              <a:t>cont’d</a:t>
            </a:r>
            <a:r>
              <a:rPr lang="tr-TR" sz="2000" b="1" dirty="0" smtClean="0">
                <a:solidFill>
                  <a:srgbClr val="C00000"/>
                </a:solidFill>
              </a:rPr>
              <a:t>)</a:t>
            </a:r>
          </a:p>
          <a:p>
            <a:pPr lvl="0" algn="just">
              <a:lnSpc>
                <a:spcPct val="150000"/>
              </a:lnSpc>
            </a:pPr>
            <a:r>
              <a:rPr lang="tr-TR" b="1" dirty="0" smtClean="0">
                <a:solidFill>
                  <a:srgbClr val="0070C0"/>
                </a:solidFill>
              </a:rPr>
              <a:t>SDN is </a:t>
            </a:r>
            <a:r>
              <a:rPr lang="tr-TR" b="1" dirty="0" err="1" smtClean="0">
                <a:solidFill>
                  <a:srgbClr val="0070C0"/>
                </a:solidFill>
              </a:rPr>
              <a:t>open</a:t>
            </a:r>
            <a:r>
              <a:rPr lang="tr-TR" b="1" dirty="0" smtClean="0">
                <a:solidFill>
                  <a:srgbClr val="0070C0"/>
                </a:solidFill>
              </a:rPr>
              <a:t> </a:t>
            </a:r>
            <a:r>
              <a:rPr lang="tr-TR" b="1" dirty="0" err="1" smtClean="0">
                <a:solidFill>
                  <a:srgbClr val="0070C0"/>
                </a:solidFill>
              </a:rPr>
              <a:t>to</a:t>
            </a:r>
            <a:r>
              <a:rPr lang="tr-TR" b="1" dirty="0" smtClean="0">
                <a:solidFill>
                  <a:srgbClr val="0070C0"/>
                </a:solidFill>
              </a:rPr>
              <a:t> </a:t>
            </a:r>
            <a:r>
              <a:rPr lang="tr-TR" b="1" dirty="0" err="1" smtClean="0">
                <a:solidFill>
                  <a:srgbClr val="0070C0"/>
                </a:solidFill>
              </a:rPr>
              <a:t>both</a:t>
            </a:r>
            <a:r>
              <a:rPr lang="en-US" b="1" dirty="0" smtClean="0">
                <a:solidFill>
                  <a:srgbClr val="0070C0"/>
                </a:solidFill>
              </a:rPr>
              <a:t> Headquarters</a:t>
            </a:r>
            <a:r>
              <a:rPr lang="tr-TR" b="1" dirty="0" smtClean="0">
                <a:solidFill>
                  <a:srgbClr val="0070C0"/>
                </a:solidFill>
              </a:rPr>
              <a:t> of </a:t>
            </a:r>
            <a:r>
              <a:rPr lang="en-US" b="1" dirty="0" err="1" smtClean="0">
                <a:solidFill>
                  <a:srgbClr val="0070C0"/>
                </a:solidFill>
              </a:rPr>
              <a:t>MoFAL</a:t>
            </a:r>
            <a:r>
              <a:rPr lang="en-US" b="1" dirty="0" smtClean="0">
                <a:solidFill>
                  <a:srgbClr val="0070C0"/>
                </a:solidFill>
              </a:rPr>
              <a:t> and </a:t>
            </a:r>
            <a:r>
              <a:rPr lang="en-US" b="1" dirty="0" err="1" smtClean="0">
                <a:solidFill>
                  <a:srgbClr val="0070C0"/>
                </a:solidFill>
              </a:rPr>
              <a:t>TurkStat</a:t>
            </a:r>
            <a:r>
              <a:rPr lang="tr-TR" b="1" dirty="0" smtClean="0">
                <a:solidFill>
                  <a:srgbClr val="0070C0"/>
                </a:solidFill>
              </a:rPr>
              <a:t>. </a:t>
            </a:r>
          </a:p>
          <a:p>
            <a:pPr lvl="0" algn="just"/>
            <a:r>
              <a:rPr lang="tr-TR" b="1" dirty="0" smtClean="0">
                <a:solidFill>
                  <a:srgbClr val="0070C0"/>
                </a:solidFill>
              </a:rPr>
              <a:t>Data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directorates</a:t>
            </a:r>
            <a:r>
              <a:rPr lang="tr-TR" b="1" dirty="0" smtClean="0">
                <a:solidFill>
                  <a:srgbClr val="0070C0"/>
                </a:solidFill>
              </a:rPr>
              <a:t> </a:t>
            </a:r>
            <a:r>
              <a:rPr lang="tr-TR" b="1" dirty="0" err="1" smtClean="0">
                <a:solidFill>
                  <a:srgbClr val="0070C0"/>
                </a:solidFill>
              </a:rPr>
              <a:t>analyzed</a:t>
            </a:r>
            <a:r>
              <a:rPr lang="tr-TR" b="1" dirty="0" smtClean="0">
                <a:solidFill>
                  <a:srgbClr val="0070C0"/>
                </a:solidFill>
              </a:rPr>
              <a:t> </a:t>
            </a:r>
            <a:r>
              <a:rPr lang="tr-TR" b="1" dirty="0" err="1" smtClean="0">
                <a:solidFill>
                  <a:srgbClr val="0070C0"/>
                </a:solidFill>
              </a:rPr>
              <a:t>by</a:t>
            </a:r>
            <a:r>
              <a:rPr lang="tr-TR" b="1" dirty="0" smtClean="0">
                <a:solidFill>
                  <a:srgbClr val="0070C0"/>
                </a:solidFill>
              </a:rPr>
              <a:t> </a:t>
            </a:r>
            <a:r>
              <a:rPr lang="tr-TR" b="1" dirty="0" err="1" smtClean="0">
                <a:solidFill>
                  <a:srgbClr val="0070C0"/>
                </a:solidFill>
              </a:rPr>
              <a:t>comparing</a:t>
            </a:r>
            <a:r>
              <a:rPr lang="tr-TR" b="1" dirty="0" smtClean="0">
                <a:solidFill>
                  <a:srgbClr val="0070C0"/>
                </a:solidFill>
              </a:rPr>
              <a:t> </a:t>
            </a:r>
            <a:r>
              <a:rPr lang="tr-TR" b="1" dirty="0" err="1" smtClean="0">
                <a:solidFill>
                  <a:srgbClr val="0070C0"/>
                </a:solidFill>
              </a:rPr>
              <a:t>previous</a:t>
            </a:r>
            <a:r>
              <a:rPr lang="tr-TR" b="1" dirty="0" smtClean="0">
                <a:solidFill>
                  <a:srgbClr val="0070C0"/>
                </a:solidFill>
              </a:rPr>
              <a:t> </a:t>
            </a:r>
            <a:r>
              <a:rPr lang="tr-TR" b="1" dirty="0" err="1" smtClean="0">
                <a:solidFill>
                  <a:srgbClr val="0070C0"/>
                </a:solidFill>
              </a:rPr>
              <a:t>year</a:t>
            </a:r>
            <a:r>
              <a:rPr lang="tr-TR" b="1" dirty="0" smtClean="0">
                <a:solidFill>
                  <a:srgbClr val="0070C0"/>
                </a:solidFill>
              </a:rPr>
              <a:t>(s) </a:t>
            </a:r>
            <a:r>
              <a:rPr lang="tr-TR" b="1" dirty="0" err="1" smtClean="0">
                <a:solidFill>
                  <a:srgbClr val="0070C0"/>
                </a:solidFill>
              </a:rPr>
              <a:t>firstly</a:t>
            </a:r>
            <a:r>
              <a:rPr lang="tr-TR" b="1" dirty="0" smtClean="0">
                <a:solidFill>
                  <a:srgbClr val="0070C0"/>
                </a:solidFill>
              </a:rPr>
              <a:t>.</a:t>
            </a:r>
          </a:p>
          <a:p>
            <a:pPr lvl="0" algn="just"/>
            <a:r>
              <a:rPr lang="tr-TR" b="1" dirty="0" err="1" smtClean="0">
                <a:solidFill>
                  <a:srgbClr val="0070C0"/>
                </a:solidFill>
              </a:rPr>
              <a:t>After</a:t>
            </a:r>
            <a:r>
              <a:rPr lang="tr-TR" b="1" dirty="0" smtClean="0">
                <a:solidFill>
                  <a:srgbClr val="0070C0"/>
                </a:solidFill>
              </a:rPr>
              <a:t> </a:t>
            </a:r>
            <a:r>
              <a:rPr lang="tr-TR" b="1" dirty="0" err="1" smtClean="0">
                <a:solidFill>
                  <a:srgbClr val="0070C0"/>
                </a:solidFill>
              </a:rPr>
              <a:t>analyzing</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examined</a:t>
            </a:r>
            <a:r>
              <a:rPr lang="tr-TR" b="1" dirty="0" smtClean="0">
                <a:solidFill>
                  <a:srgbClr val="0070C0"/>
                </a:solidFill>
              </a:rPr>
              <a:t> </a:t>
            </a:r>
            <a:r>
              <a:rPr lang="tr-TR" b="1" dirty="0" err="1" smtClean="0">
                <a:solidFill>
                  <a:srgbClr val="0070C0"/>
                </a:solidFill>
              </a:rPr>
              <a:t>again</a:t>
            </a:r>
            <a:r>
              <a:rPr lang="tr-TR" b="1" dirty="0" smtClean="0">
                <a:solidFill>
                  <a:srgbClr val="0070C0"/>
                </a:solidFill>
              </a:rPr>
              <a:t> </a:t>
            </a:r>
            <a:r>
              <a:rPr lang="tr-TR" b="1" dirty="0" err="1" smtClean="0">
                <a:solidFill>
                  <a:srgbClr val="0070C0"/>
                </a:solidFill>
              </a:rPr>
              <a:t>with</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experts</a:t>
            </a:r>
            <a:r>
              <a:rPr lang="tr-TR" b="1" dirty="0" smtClean="0">
                <a:solidFill>
                  <a:srgbClr val="0070C0"/>
                </a:solidFill>
              </a:rPr>
              <a:t>. </a:t>
            </a:r>
          </a:p>
          <a:p>
            <a:endParaRPr lang="tr-TR" sz="2800" dirty="0"/>
          </a:p>
        </p:txBody>
      </p:sp>
      <p:sp>
        <p:nvSpPr>
          <p:cNvPr id="5" name="4 Slayt Numarası Yer Tutucusu"/>
          <p:cNvSpPr>
            <a:spLocks noGrp="1"/>
          </p:cNvSpPr>
          <p:nvPr>
            <p:ph type="sldNum" sz="quarter" idx="12"/>
          </p:nvPr>
        </p:nvSpPr>
        <p:spPr/>
        <p:txBody>
          <a:bodyPr/>
          <a:lstStyle/>
          <a:p>
            <a:pPr>
              <a:defRPr/>
            </a:pPr>
            <a:fld id="{A2727618-EF3B-497E-AE36-BCD7CF454B7F}" type="slidenum">
              <a:rPr lang="tr-TR" smtClean="0"/>
              <a:pPr>
                <a:defRPr/>
              </a:pPr>
              <a:t>20</a:t>
            </a:fld>
            <a:endParaRPr lang="tr-TR" dirty="0"/>
          </a:p>
        </p:txBody>
      </p:sp>
    </p:spTree>
  </p:cSld>
  <p:clrMapOvr>
    <a:masterClrMapping/>
  </p:clrMapOvr>
  <p:transition spd="med">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857232"/>
            <a:ext cx="8929718" cy="5268931"/>
          </a:xfrm>
        </p:spPr>
        <p:txBody>
          <a:bodyPr>
            <a:normAutofit fontScale="92500" lnSpcReduction="10000"/>
          </a:bodyPr>
          <a:lstStyle/>
          <a:p>
            <a:r>
              <a:rPr lang="tr-TR" b="1" dirty="0" err="1" smtClean="0">
                <a:solidFill>
                  <a:srgbClr val="C00000"/>
                </a:solidFill>
              </a:rPr>
              <a:t>Three</a:t>
            </a:r>
            <a:r>
              <a:rPr lang="tr-TR" b="1" dirty="0" smtClean="0">
                <a:solidFill>
                  <a:srgbClr val="C00000"/>
                </a:solidFill>
              </a:rPr>
              <a:t> </a:t>
            </a:r>
            <a:r>
              <a:rPr lang="tr-TR" b="1" dirty="0" err="1" smtClean="0">
                <a:solidFill>
                  <a:srgbClr val="C00000"/>
                </a:solidFill>
              </a:rPr>
              <a:t>estimation</a:t>
            </a:r>
            <a:r>
              <a:rPr lang="tr-TR" b="1" dirty="0" smtClean="0">
                <a:solidFill>
                  <a:srgbClr val="C00000"/>
                </a:solidFill>
              </a:rPr>
              <a:t> </a:t>
            </a:r>
            <a:r>
              <a:rPr lang="tr-TR" b="1" dirty="0" err="1" smtClean="0">
                <a:solidFill>
                  <a:srgbClr val="C00000"/>
                </a:solidFill>
              </a:rPr>
              <a:t>are</a:t>
            </a:r>
            <a:r>
              <a:rPr lang="tr-TR" b="1" dirty="0" smtClean="0">
                <a:solidFill>
                  <a:srgbClr val="C00000"/>
                </a:solidFill>
              </a:rPr>
              <a:t> </a:t>
            </a:r>
            <a:r>
              <a:rPr lang="tr-TR" b="1" dirty="0" err="1" smtClean="0">
                <a:solidFill>
                  <a:srgbClr val="C00000"/>
                </a:solidFill>
              </a:rPr>
              <a:t>made</a:t>
            </a:r>
            <a:r>
              <a:rPr lang="tr-TR" b="1" dirty="0" smtClean="0">
                <a:solidFill>
                  <a:srgbClr val="C00000"/>
                </a:solidFill>
              </a:rPr>
              <a:t> </a:t>
            </a:r>
            <a:r>
              <a:rPr lang="tr-TR" b="1" dirty="0" err="1" smtClean="0">
                <a:solidFill>
                  <a:srgbClr val="C00000"/>
                </a:solidFill>
              </a:rPr>
              <a:t>for</a:t>
            </a:r>
            <a:r>
              <a:rPr lang="tr-TR" b="1" dirty="0" smtClean="0">
                <a:solidFill>
                  <a:srgbClr val="C00000"/>
                </a:solidFill>
              </a:rPr>
              <a:t> </a:t>
            </a:r>
            <a:r>
              <a:rPr lang="tr-TR" b="1" dirty="0" err="1" smtClean="0">
                <a:solidFill>
                  <a:srgbClr val="C00000"/>
                </a:solidFill>
              </a:rPr>
              <a:t>crop</a:t>
            </a:r>
            <a:r>
              <a:rPr lang="tr-TR" b="1" dirty="0" smtClean="0">
                <a:solidFill>
                  <a:srgbClr val="C00000"/>
                </a:solidFill>
              </a:rPr>
              <a:t> </a:t>
            </a:r>
            <a:r>
              <a:rPr lang="tr-TR" b="1" dirty="0" err="1" smtClean="0">
                <a:solidFill>
                  <a:srgbClr val="C00000"/>
                </a:solidFill>
              </a:rPr>
              <a:t>production</a:t>
            </a:r>
            <a:r>
              <a:rPr lang="tr-TR" b="1" dirty="0" smtClean="0">
                <a:solidFill>
                  <a:srgbClr val="C00000"/>
                </a:solidFill>
              </a:rPr>
              <a:t> data in a </a:t>
            </a:r>
            <a:r>
              <a:rPr lang="tr-TR" b="1" dirty="0" err="1" smtClean="0">
                <a:solidFill>
                  <a:srgbClr val="C00000"/>
                </a:solidFill>
              </a:rPr>
              <a:t>year</a:t>
            </a:r>
            <a:r>
              <a:rPr lang="tr-TR" b="1" dirty="0" smtClean="0">
                <a:solidFill>
                  <a:srgbClr val="C00000"/>
                </a:solidFill>
              </a:rPr>
              <a:t>:</a:t>
            </a:r>
          </a:p>
          <a:p>
            <a:endParaRPr lang="tr-TR" sz="1100" dirty="0" smtClean="0"/>
          </a:p>
          <a:p>
            <a:r>
              <a:rPr lang="tr-TR" b="1" dirty="0" err="1" smtClean="0">
                <a:solidFill>
                  <a:srgbClr val="0070C0"/>
                </a:solidFill>
              </a:rPr>
              <a:t>First</a:t>
            </a:r>
            <a:r>
              <a:rPr lang="tr-TR" b="1" dirty="0" smtClean="0">
                <a:solidFill>
                  <a:srgbClr val="0070C0"/>
                </a:solidFill>
              </a:rPr>
              <a:t> </a:t>
            </a:r>
            <a:r>
              <a:rPr lang="tr-TR" b="1" dirty="0" err="1" smtClean="0">
                <a:solidFill>
                  <a:srgbClr val="0070C0"/>
                </a:solidFill>
              </a:rPr>
              <a:t>estimation</a:t>
            </a:r>
            <a:r>
              <a:rPr lang="tr-TR" b="1" dirty="0" smtClean="0">
                <a:solidFill>
                  <a:srgbClr val="0070C0"/>
                </a:solidFill>
              </a:rPr>
              <a:t> : </a:t>
            </a:r>
            <a:r>
              <a:rPr lang="tr-TR" b="1" dirty="0" err="1" smtClean="0">
                <a:solidFill>
                  <a:srgbClr val="0070C0"/>
                </a:solidFill>
              </a:rPr>
              <a:t>In</a:t>
            </a:r>
            <a:r>
              <a:rPr lang="tr-TR" b="1" dirty="0" smtClean="0">
                <a:solidFill>
                  <a:srgbClr val="0070C0"/>
                </a:solidFill>
              </a:rPr>
              <a:t> May</a:t>
            </a:r>
          </a:p>
          <a:p>
            <a:r>
              <a:rPr lang="tr-TR" b="1" dirty="0" err="1" smtClean="0">
                <a:solidFill>
                  <a:srgbClr val="0070C0"/>
                </a:solidFill>
              </a:rPr>
              <a:t>Second</a:t>
            </a:r>
            <a:r>
              <a:rPr lang="tr-TR" b="1" dirty="0" smtClean="0">
                <a:solidFill>
                  <a:srgbClr val="0070C0"/>
                </a:solidFill>
              </a:rPr>
              <a:t> </a:t>
            </a:r>
            <a:r>
              <a:rPr lang="tr-TR" b="1" dirty="0" err="1" smtClean="0">
                <a:solidFill>
                  <a:srgbClr val="0070C0"/>
                </a:solidFill>
              </a:rPr>
              <a:t>estimation</a:t>
            </a:r>
            <a:r>
              <a:rPr lang="tr-TR" b="1" dirty="0" smtClean="0">
                <a:solidFill>
                  <a:srgbClr val="0070C0"/>
                </a:solidFill>
              </a:rPr>
              <a:t> : </a:t>
            </a:r>
            <a:r>
              <a:rPr lang="tr-TR" b="1" dirty="0" err="1" smtClean="0">
                <a:solidFill>
                  <a:srgbClr val="0070C0"/>
                </a:solidFill>
              </a:rPr>
              <a:t>In</a:t>
            </a:r>
            <a:r>
              <a:rPr lang="tr-TR" b="1" dirty="0" smtClean="0">
                <a:solidFill>
                  <a:srgbClr val="0070C0"/>
                </a:solidFill>
              </a:rPr>
              <a:t> </a:t>
            </a:r>
            <a:r>
              <a:rPr lang="tr-TR" b="1" dirty="0" err="1" smtClean="0">
                <a:solidFill>
                  <a:srgbClr val="0070C0"/>
                </a:solidFill>
              </a:rPr>
              <a:t>October</a:t>
            </a:r>
            <a:endParaRPr lang="tr-TR" b="1" dirty="0" smtClean="0">
              <a:solidFill>
                <a:srgbClr val="0070C0"/>
              </a:solidFill>
            </a:endParaRPr>
          </a:p>
          <a:p>
            <a:r>
              <a:rPr lang="tr-TR" b="1" dirty="0" smtClean="0">
                <a:solidFill>
                  <a:srgbClr val="0070C0"/>
                </a:solidFill>
              </a:rPr>
              <a:t>Final </a:t>
            </a:r>
            <a:r>
              <a:rPr lang="tr-TR" b="1" dirty="0" err="1" smtClean="0">
                <a:solidFill>
                  <a:srgbClr val="0070C0"/>
                </a:solidFill>
              </a:rPr>
              <a:t>estimation</a:t>
            </a:r>
            <a:r>
              <a:rPr lang="tr-TR" b="1" dirty="0" smtClean="0">
                <a:solidFill>
                  <a:srgbClr val="0070C0"/>
                </a:solidFill>
              </a:rPr>
              <a:t>: </a:t>
            </a:r>
            <a:r>
              <a:rPr lang="tr-TR" b="1" dirty="0" err="1" smtClean="0">
                <a:solidFill>
                  <a:srgbClr val="0070C0"/>
                </a:solidFill>
              </a:rPr>
              <a:t>In</a:t>
            </a:r>
            <a:r>
              <a:rPr lang="tr-TR" b="1" dirty="0" smtClean="0">
                <a:solidFill>
                  <a:srgbClr val="0070C0"/>
                </a:solidFill>
              </a:rPr>
              <a:t> </a:t>
            </a:r>
            <a:r>
              <a:rPr lang="tr-TR" b="1" dirty="0" err="1" smtClean="0">
                <a:solidFill>
                  <a:srgbClr val="0070C0"/>
                </a:solidFill>
              </a:rPr>
              <a:t>December</a:t>
            </a:r>
            <a:endParaRPr lang="tr-TR" b="1" dirty="0" smtClean="0">
              <a:solidFill>
                <a:srgbClr val="0070C0"/>
              </a:solidFill>
            </a:endParaRPr>
          </a:p>
          <a:p>
            <a:endParaRPr lang="tr-TR" sz="1200" b="1" dirty="0" smtClean="0">
              <a:solidFill>
                <a:srgbClr val="0070C0"/>
              </a:solidFill>
            </a:endParaRPr>
          </a:p>
          <a:p>
            <a:pPr>
              <a:buNone/>
            </a:pPr>
            <a:r>
              <a:rPr lang="tr-TR" dirty="0" smtClean="0"/>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crop</a:t>
            </a:r>
            <a:r>
              <a:rPr lang="tr-TR" b="1" dirty="0" smtClean="0">
                <a:solidFill>
                  <a:srgbClr val="0070C0"/>
                </a:solidFill>
              </a:rPr>
              <a:t> 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analysed</a:t>
            </a:r>
            <a:r>
              <a:rPr lang="tr-TR" b="1" dirty="0" smtClean="0">
                <a:solidFill>
                  <a:srgbClr val="0070C0"/>
                </a:solidFill>
              </a:rPr>
              <a:t> </a:t>
            </a:r>
            <a:r>
              <a:rPr lang="tr-TR" b="1" dirty="0" err="1" smtClean="0">
                <a:solidFill>
                  <a:srgbClr val="0070C0"/>
                </a:solidFill>
              </a:rPr>
              <a:t>by</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staff</a:t>
            </a:r>
            <a:r>
              <a:rPr lang="tr-TR" b="1" dirty="0" smtClean="0">
                <a:solidFill>
                  <a:srgbClr val="0070C0"/>
                </a:solidFill>
              </a:rPr>
              <a:t> of </a:t>
            </a:r>
            <a:r>
              <a:rPr lang="tr-TR" b="1" dirty="0" err="1" smtClean="0">
                <a:solidFill>
                  <a:srgbClr val="0070C0"/>
                </a:solidFill>
              </a:rPr>
              <a:t>both</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TurkStat</a:t>
            </a:r>
            <a:r>
              <a:rPr lang="tr-TR" b="1" dirty="0" smtClean="0">
                <a:solidFill>
                  <a:srgbClr val="0070C0"/>
                </a:solidFill>
              </a:rPr>
              <a:t>. </a:t>
            </a:r>
            <a:r>
              <a:rPr lang="tr-TR" b="1" dirty="0" err="1" smtClean="0">
                <a:solidFill>
                  <a:srgbClr val="0070C0"/>
                </a:solidFill>
              </a:rPr>
              <a:t>Then</a:t>
            </a:r>
            <a:r>
              <a:rPr lang="tr-TR" b="1" dirty="0" smtClean="0">
                <a:solidFill>
                  <a:srgbClr val="0070C0"/>
                </a:solidFill>
              </a:rPr>
              <a:t>, final </a:t>
            </a:r>
            <a:r>
              <a:rPr lang="tr-TR" b="1" dirty="0" err="1" smtClean="0">
                <a:solidFill>
                  <a:srgbClr val="0070C0"/>
                </a:solidFill>
              </a:rPr>
              <a:t>figures</a:t>
            </a:r>
            <a:r>
              <a:rPr lang="tr-TR" b="1" dirty="0" smtClean="0">
                <a:solidFill>
                  <a:srgbClr val="0070C0"/>
                </a:solidFill>
              </a:rPr>
              <a:t> on </a:t>
            </a:r>
            <a:r>
              <a:rPr lang="tr-TR" b="1" dirty="0" err="1" smtClean="0">
                <a:solidFill>
                  <a:srgbClr val="0070C0"/>
                </a:solidFill>
              </a:rPr>
              <a:t>crop</a:t>
            </a:r>
            <a:r>
              <a:rPr lang="tr-TR" b="1" dirty="0" smtClean="0">
                <a:solidFill>
                  <a:srgbClr val="0070C0"/>
                </a:solidFill>
              </a:rPr>
              <a:t> </a:t>
            </a:r>
            <a:r>
              <a:rPr lang="tr-TR" b="1" dirty="0" err="1" smtClean="0">
                <a:solidFill>
                  <a:srgbClr val="0070C0"/>
                </a:solidFill>
              </a:rPr>
              <a:t>products</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presented</a:t>
            </a:r>
            <a:r>
              <a:rPr lang="tr-TR" b="1" dirty="0" smtClean="0">
                <a:solidFill>
                  <a:srgbClr val="0070C0"/>
                </a:solidFill>
              </a:rPr>
              <a:t> </a:t>
            </a:r>
            <a:r>
              <a:rPr lang="tr-TR" b="1" dirty="0" err="1" smtClean="0">
                <a:solidFill>
                  <a:srgbClr val="0070C0"/>
                </a:solidFill>
              </a:rPr>
              <a:t>to</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Agricultural</a:t>
            </a:r>
            <a:r>
              <a:rPr lang="tr-TR" b="1" dirty="0" smtClean="0">
                <a:solidFill>
                  <a:srgbClr val="0070C0"/>
                </a:solidFill>
              </a:rPr>
              <a:t> </a:t>
            </a:r>
            <a:r>
              <a:rPr lang="tr-TR" b="1" dirty="0" err="1" smtClean="0">
                <a:solidFill>
                  <a:srgbClr val="0070C0"/>
                </a:solidFill>
              </a:rPr>
              <a:t>Products</a:t>
            </a:r>
            <a:r>
              <a:rPr lang="tr-TR" b="1" dirty="0" smtClean="0">
                <a:solidFill>
                  <a:srgbClr val="0070C0"/>
                </a:solidFill>
              </a:rPr>
              <a:t> </a:t>
            </a:r>
            <a:r>
              <a:rPr lang="tr-TR" b="1" dirty="0" err="1" smtClean="0">
                <a:solidFill>
                  <a:srgbClr val="0070C0"/>
                </a:solidFill>
              </a:rPr>
              <a:t>Estimation</a:t>
            </a:r>
            <a:r>
              <a:rPr lang="tr-TR" b="1" dirty="0" smtClean="0">
                <a:solidFill>
                  <a:srgbClr val="0070C0"/>
                </a:solidFill>
              </a:rPr>
              <a:t> </a:t>
            </a:r>
            <a:r>
              <a:rPr lang="tr-TR" b="1" dirty="0" err="1" smtClean="0">
                <a:solidFill>
                  <a:srgbClr val="0070C0"/>
                </a:solidFill>
              </a:rPr>
              <a:t>Committee</a:t>
            </a:r>
            <a:r>
              <a:rPr lang="tr-TR" b="1" dirty="0" smtClean="0">
                <a:solidFill>
                  <a:srgbClr val="0070C0"/>
                </a:solidFill>
              </a:rPr>
              <a:t>” </a:t>
            </a:r>
            <a:r>
              <a:rPr lang="tr-TR" b="1" dirty="0" err="1" smtClean="0">
                <a:solidFill>
                  <a:srgbClr val="0070C0"/>
                </a:solidFill>
              </a:rPr>
              <a:t>consists</a:t>
            </a:r>
            <a:r>
              <a:rPr lang="tr-TR" b="1" dirty="0" smtClean="0">
                <a:solidFill>
                  <a:srgbClr val="0070C0"/>
                </a:solidFill>
              </a:rPr>
              <a:t> of 11 </a:t>
            </a:r>
            <a:r>
              <a:rPr lang="tr-TR" b="1" dirty="0" err="1" smtClean="0">
                <a:solidFill>
                  <a:srgbClr val="0070C0"/>
                </a:solidFill>
              </a:rPr>
              <a:t>institutions</a:t>
            </a:r>
            <a:r>
              <a:rPr lang="tr-TR" b="1" dirty="0" smtClean="0">
                <a:solidFill>
                  <a:srgbClr val="0070C0"/>
                </a:solidFill>
              </a:rPr>
              <a:t> </a:t>
            </a:r>
            <a:r>
              <a:rPr lang="tr-TR" b="1" dirty="0" err="1" smtClean="0">
                <a:solidFill>
                  <a:srgbClr val="0070C0"/>
                </a:solidFill>
              </a:rPr>
              <a:t>which</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a:t>
            </a: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21</a:t>
            </a:fld>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179512" y="571480"/>
            <a:ext cx="8964488" cy="5643602"/>
          </a:xfrm>
        </p:spPr>
        <p:txBody>
          <a:bodyPr>
            <a:noAutofit/>
          </a:bodyPr>
          <a:lstStyle/>
          <a:p>
            <a:r>
              <a:rPr lang="tr-TR" b="1" dirty="0" err="1" smtClean="0">
                <a:solidFill>
                  <a:srgbClr val="C00000"/>
                </a:solidFill>
              </a:rPr>
              <a:t>Agricultural</a:t>
            </a:r>
            <a:r>
              <a:rPr lang="tr-TR" b="1" dirty="0" smtClean="0">
                <a:solidFill>
                  <a:srgbClr val="C00000"/>
                </a:solidFill>
              </a:rPr>
              <a:t> </a:t>
            </a:r>
            <a:r>
              <a:rPr lang="tr-TR" b="1" dirty="0" err="1" smtClean="0">
                <a:solidFill>
                  <a:srgbClr val="C00000"/>
                </a:solidFill>
              </a:rPr>
              <a:t>Product</a:t>
            </a:r>
            <a:r>
              <a:rPr lang="tr-TR" b="1" dirty="0" smtClean="0">
                <a:solidFill>
                  <a:srgbClr val="C00000"/>
                </a:solidFill>
              </a:rPr>
              <a:t> </a:t>
            </a:r>
            <a:r>
              <a:rPr lang="tr-TR" b="1" dirty="0" err="1" smtClean="0">
                <a:solidFill>
                  <a:srgbClr val="C00000"/>
                </a:solidFill>
              </a:rPr>
              <a:t>Estimation</a:t>
            </a:r>
            <a:r>
              <a:rPr lang="tr-TR" b="1" dirty="0" smtClean="0">
                <a:solidFill>
                  <a:srgbClr val="C00000"/>
                </a:solidFill>
              </a:rPr>
              <a:t> </a:t>
            </a:r>
            <a:r>
              <a:rPr lang="tr-TR" b="1" dirty="0" err="1" smtClean="0">
                <a:solidFill>
                  <a:srgbClr val="C00000"/>
                </a:solidFill>
              </a:rPr>
              <a:t>Committee</a:t>
            </a:r>
            <a:r>
              <a:rPr lang="tr-TR" b="1" dirty="0" smtClean="0">
                <a:solidFill>
                  <a:srgbClr val="C00000"/>
                </a:solidFill>
              </a:rPr>
              <a:t> :</a:t>
            </a:r>
          </a:p>
          <a:p>
            <a:pPr lvl="0">
              <a:lnSpc>
                <a:spcPct val="150000"/>
              </a:lnSpc>
              <a:buFont typeface="Calibri" pitchFamily="34" charset="0"/>
              <a:buChar char="₋"/>
            </a:pPr>
            <a:r>
              <a:rPr lang="tr-TR" b="1" dirty="0" err="1" smtClean="0">
                <a:solidFill>
                  <a:srgbClr val="0070C0"/>
                </a:solidFill>
              </a:rPr>
              <a:t>Turkish</a:t>
            </a:r>
            <a:r>
              <a:rPr lang="tr-TR" b="1" dirty="0" smtClean="0">
                <a:solidFill>
                  <a:srgbClr val="0070C0"/>
                </a:solidFill>
              </a:rPr>
              <a:t> </a:t>
            </a:r>
            <a:r>
              <a:rPr lang="tr-TR" b="1" dirty="0" err="1" smtClean="0">
                <a:solidFill>
                  <a:srgbClr val="0070C0"/>
                </a:solidFill>
              </a:rPr>
              <a:t>Statistical</a:t>
            </a:r>
            <a:r>
              <a:rPr lang="tr-TR" b="1" dirty="0" smtClean="0">
                <a:solidFill>
                  <a:srgbClr val="0070C0"/>
                </a:solidFill>
              </a:rPr>
              <a:t> </a:t>
            </a:r>
            <a:r>
              <a:rPr lang="tr-TR" b="1" dirty="0" err="1" smtClean="0">
                <a:solidFill>
                  <a:srgbClr val="0070C0"/>
                </a:solidFill>
              </a:rPr>
              <a:t>Institute</a:t>
            </a:r>
            <a:r>
              <a:rPr lang="tr-TR" b="1" dirty="0" smtClean="0">
                <a:solidFill>
                  <a:srgbClr val="0070C0"/>
                </a:solidFill>
              </a:rPr>
              <a:t> </a:t>
            </a:r>
          </a:p>
          <a:p>
            <a:pPr lvl="0">
              <a:buFont typeface="Calibri" pitchFamily="34" charset="0"/>
              <a:buChar char="₋"/>
            </a:pPr>
            <a:r>
              <a:rPr lang="tr-TR" b="1" dirty="0" err="1" smtClean="0">
                <a:solidFill>
                  <a:srgbClr val="0070C0"/>
                </a:solidFill>
              </a:rPr>
              <a:t>Ministry</a:t>
            </a:r>
            <a:r>
              <a:rPr lang="tr-TR" b="1" dirty="0" smtClean="0">
                <a:solidFill>
                  <a:srgbClr val="0070C0"/>
                </a:solidFill>
              </a:rPr>
              <a:t> of </a:t>
            </a:r>
            <a:r>
              <a:rPr lang="tr-TR" b="1" dirty="0" err="1" smtClean="0">
                <a:solidFill>
                  <a:srgbClr val="0070C0"/>
                </a:solidFill>
              </a:rPr>
              <a:t>Food</a:t>
            </a:r>
            <a:r>
              <a:rPr lang="tr-TR" b="1" dirty="0" smtClean="0">
                <a:solidFill>
                  <a:srgbClr val="0070C0"/>
                </a:solidFill>
              </a:rPr>
              <a:t>, </a:t>
            </a:r>
            <a:r>
              <a:rPr lang="tr-TR" b="1" dirty="0" err="1" smtClean="0">
                <a:solidFill>
                  <a:srgbClr val="0070C0"/>
                </a:solidFill>
              </a:rPr>
              <a:t>Agriculture</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Livestock</a:t>
            </a:r>
            <a:r>
              <a:rPr lang="tr-TR" b="1" dirty="0" smtClean="0">
                <a:solidFill>
                  <a:srgbClr val="0070C0"/>
                </a:solidFill>
              </a:rPr>
              <a:t> </a:t>
            </a:r>
          </a:p>
          <a:p>
            <a:pPr lvl="0">
              <a:buFont typeface="Calibri" pitchFamily="34" charset="0"/>
              <a:buChar char="₋"/>
            </a:pPr>
            <a:r>
              <a:rPr lang="tr-TR" b="1" dirty="0" err="1" smtClean="0">
                <a:solidFill>
                  <a:srgbClr val="0070C0"/>
                </a:solidFill>
              </a:rPr>
              <a:t>Ministry</a:t>
            </a:r>
            <a:r>
              <a:rPr lang="tr-TR" b="1" dirty="0" smtClean="0">
                <a:solidFill>
                  <a:srgbClr val="0070C0"/>
                </a:solidFill>
              </a:rPr>
              <a:t> of </a:t>
            </a:r>
            <a:r>
              <a:rPr lang="tr-TR" b="1" dirty="0" err="1" smtClean="0">
                <a:solidFill>
                  <a:srgbClr val="0070C0"/>
                </a:solidFill>
              </a:rPr>
              <a:t>Customs</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Trade</a:t>
            </a:r>
            <a:r>
              <a:rPr lang="tr-TR" b="1" dirty="0" smtClean="0">
                <a:solidFill>
                  <a:srgbClr val="0070C0"/>
                </a:solidFill>
              </a:rPr>
              <a:t> </a:t>
            </a:r>
          </a:p>
          <a:p>
            <a:pPr lvl="0">
              <a:lnSpc>
                <a:spcPct val="150000"/>
              </a:lnSpc>
              <a:buNone/>
            </a:pPr>
            <a:r>
              <a:rPr lang="tr-TR" b="1" dirty="0" smtClean="0">
                <a:solidFill>
                  <a:srgbClr val="0070C0"/>
                </a:solidFill>
              </a:rPr>
              <a:t>-  </a:t>
            </a:r>
            <a:r>
              <a:rPr lang="tr-TR" b="1" dirty="0" err="1" smtClean="0">
                <a:solidFill>
                  <a:srgbClr val="0070C0"/>
                </a:solidFill>
              </a:rPr>
              <a:t>Ministry</a:t>
            </a:r>
            <a:r>
              <a:rPr lang="tr-TR" b="1" dirty="0" smtClean="0">
                <a:solidFill>
                  <a:srgbClr val="0070C0"/>
                </a:solidFill>
              </a:rPr>
              <a:t> of </a:t>
            </a:r>
            <a:r>
              <a:rPr lang="tr-TR" b="1" dirty="0" err="1" smtClean="0">
                <a:solidFill>
                  <a:srgbClr val="0070C0"/>
                </a:solidFill>
              </a:rPr>
              <a:t>Development</a:t>
            </a:r>
            <a:r>
              <a:rPr lang="tr-TR" b="1" dirty="0" smtClean="0">
                <a:solidFill>
                  <a:srgbClr val="0070C0"/>
                </a:solidFill>
              </a:rPr>
              <a:t> </a:t>
            </a:r>
          </a:p>
          <a:p>
            <a:pPr lvl="0">
              <a:buFont typeface="Calibri" pitchFamily="34" charset="0"/>
              <a:buChar char="₋"/>
            </a:pPr>
            <a:r>
              <a:rPr lang="tr-TR" b="1" dirty="0" smtClean="0">
                <a:solidFill>
                  <a:srgbClr val="0070C0"/>
                </a:solidFill>
              </a:rPr>
              <a:t>General </a:t>
            </a:r>
            <a:r>
              <a:rPr lang="tr-TR" b="1" dirty="0" err="1" smtClean="0">
                <a:solidFill>
                  <a:srgbClr val="0070C0"/>
                </a:solidFill>
              </a:rPr>
              <a:t>Directorate</a:t>
            </a:r>
            <a:r>
              <a:rPr lang="tr-TR" b="1" dirty="0" smtClean="0">
                <a:solidFill>
                  <a:srgbClr val="0070C0"/>
                </a:solidFill>
              </a:rPr>
              <a:t> of </a:t>
            </a:r>
            <a:r>
              <a:rPr lang="tr-TR" b="1" dirty="0" err="1" smtClean="0">
                <a:solidFill>
                  <a:srgbClr val="0070C0"/>
                </a:solidFill>
              </a:rPr>
              <a:t>Meteorology</a:t>
            </a:r>
            <a:r>
              <a:rPr lang="tr-TR" b="1" dirty="0" smtClean="0">
                <a:solidFill>
                  <a:srgbClr val="0070C0"/>
                </a:solidFill>
              </a:rPr>
              <a:t>  </a:t>
            </a:r>
          </a:p>
          <a:p>
            <a:pPr lvl="0">
              <a:buFont typeface="Calibri" pitchFamily="34" charset="0"/>
              <a:buChar char="₋"/>
            </a:pPr>
            <a:r>
              <a:rPr lang="tr-TR" b="1" dirty="0" err="1" smtClean="0">
                <a:solidFill>
                  <a:srgbClr val="0070C0"/>
                </a:solidFill>
              </a:rPr>
              <a:t>Turkish</a:t>
            </a:r>
            <a:r>
              <a:rPr lang="tr-TR" b="1" dirty="0" smtClean="0">
                <a:solidFill>
                  <a:srgbClr val="0070C0"/>
                </a:solidFill>
              </a:rPr>
              <a:t> </a:t>
            </a:r>
            <a:r>
              <a:rPr lang="tr-TR" b="1" dirty="0" err="1" smtClean="0">
                <a:solidFill>
                  <a:srgbClr val="0070C0"/>
                </a:solidFill>
              </a:rPr>
              <a:t>Grain</a:t>
            </a:r>
            <a:r>
              <a:rPr lang="tr-TR" b="1" dirty="0" smtClean="0">
                <a:solidFill>
                  <a:srgbClr val="0070C0"/>
                </a:solidFill>
              </a:rPr>
              <a:t> Board</a:t>
            </a:r>
          </a:p>
          <a:p>
            <a:pPr lvl="0">
              <a:buNone/>
            </a:pPr>
            <a:r>
              <a:rPr lang="tr-TR" b="1" dirty="0" smtClean="0">
                <a:solidFill>
                  <a:srgbClr val="0070C0"/>
                </a:solidFill>
              </a:rPr>
              <a:t>-   </a:t>
            </a:r>
            <a:r>
              <a:rPr lang="tr-TR" b="1" dirty="0" err="1" smtClean="0">
                <a:solidFill>
                  <a:srgbClr val="0070C0"/>
                </a:solidFill>
              </a:rPr>
              <a:t>Union</a:t>
            </a:r>
            <a:r>
              <a:rPr lang="tr-TR" b="1" dirty="0" smtClean="0">
                <a:solidFill>
                  <a:srgbClr val="0070C0"/>
                </a:solidFill>
              </a:rPr>
              <a:t> of </a:t>
            </a:r>
            <a:r>
              <a:rPr lang="tr-TR" b="1" dirty="0" err="1" smtClean="0">
                <a:solidFill>
                  <a:srgbClr val="0070C0"/>
                </a:solidFill>
              </a:rPr>
              <a:t>Chambers</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Commodity</a:t>
            </a:r>
            <a:r>
              <a:rPr lang="tr-TR" b="1" dirty="0" smtClean="0">
                <a:solidFill>
                  <a:srgbClr val="0070C0"/>
                </a:solidFill>
              </a:rPr>
              <a:t> </a:t>
            </a:r>
            <a:r>
              <a:rPr lang="tr-TR" b="1" dirty="0" err="1" smtClean="0">
                <a:solidFill>
                  <a:srgbClr val="0070C0"/>
                </a:solidFill>
              </a:rPr>
              <a:t>Exchanges</a:t>
            </a:r>
            <a:r>
              <a:rPr lang="tr-TR" b="1" dirty="0" smtClean="0">
                <a:solidFill>
                  <a:srgbClr val="0070C0"/>
                </a:solidFill>
              </a:rPr>
              <a:t> of  </a:t>
            </a:r>
            <a:r>
              <a:rPr lang="tr-TR" b="1" dirty="0" err="1" smtClean="0">
                <a:solidFill>
                  <a:srgbClr val="0070C0"/>
                </a:solidFill>
              </a:rPr>
              <a:t>Turkey</a:t>
            </a:r>
            <a:endParaRPr lang="tr-TR" b="1" dirty="0" smtClean="0">
              <a:solidFill>
                <a:srgbClr val="0070C0"/>
              </a:solidFill>
            </a:endParaRPr>
          </a:p>
          <a:p>
            <a:pPr>
              <a:lnSpc>
                <a:spcPct val="150000"/>
              </a:lnSpc>
              <a:buNone/>
            </a:pPr>
            <a:r>
              <a:rPr lang="tr-TR" sz="1800" dirty="0" smtClean="0"/>
              <a:t/>
            </a:r>
            <a:br>
              <a:rPr lang="tr-TR" sz="1800" dirty="0" smtClean="0"/>
            </a:br>
            <a:endParaRPr lang="tr-TR" sz="1800" dirty="0" smtClean="0"/>
          </a:p>
          <a:p>
            <a:pPr>
              <a:lnSpc>
                <a:spcPct val="150000"/>
              </a:lnSpc>
              <a:buNone/>
            </a:pPr>
            <a:r>
              <a:rPr lang="tr-TR" sz="1800" dirty="0" smtClean="0"/>
              <a:t> </a:t>
            </a:r>
          </a:p>
          <a:p>
            <a:endParaRPr lang="tr-TR" sz="2800" dirty="0"/>
          </a:p>
        </p:txBody>
      </p:sp>
      <p:sp>
        <p:nvSpPr>
          <p:cNvPr id="5" name="4 Slayt Numarası Yer Tutucusu"/>
          <p:cNvSpPr>
            <a:spLocks noGrp="1"/>
          </p:cNvSpPr>
          <p:nvPr>
            <p:ph type="sldNum" sz="quarter" idx="12"/>
          </p:nvPr>
        </p:nvSpPr>
        <p:spPr/>
        <p:txBody>
          <a:bodyPr/>
          <a:lstStyle/>
          <a:p>
            <a:pPr>
              <a:defRPr/>
            </a:pPr>
            <a:fld id="{58D6B62A-F0F8-40EF-884D-225A753312E5}" type="slidenum">
              <a:rPr lang="tr-TR" smtClean="0"/>
              <a:pPr>
                <a:defRPr/>
              </a:pPr>
              <a:t>22</a:t>
            </a:fld>
            <a:endParaRPr lang="tr-TR" dirty="0"/>
          </a:p>
        </p:txBody>
      </p:sp>
    </p:spTree>
  </p:cSld>
  <p:clrMapOvr>
    <a:masterClrMapping/>
  </p:clrMapOvr>
  <p:transition spd="med">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179512" y="642918"/>
            <a:ext cx="8964488" cy="5572164"/>
          </a:xfrm>
        </p:spPr>
        <p:txBody>
          <a:bodyPr>
            <a:noAutofit/>
          </a:bodyPr>
          <a:lstStyle/>
          <a:p>
            <a:pPr lvl="0">
              <a:buFont typeface="Calibri" pitchFamily="34" charset="0"/>
              <a:buChar char="₋"/>
            </a:pPr>
            <a:r>
              <a:rPr lang="tr-TR" b="1" dirty="0" err="1" smtClean="0">
                <a:solidFill>
                  <a:srgbClr val="0070C0"/>
                </a:solidFill>
              </a:rPr>
              <a:t>Union</a:t>
            </a:r>
            <a:r>
              <a:rPr lang="tr-TR" b="1" dirty="0" smtClean="0">
                <a:solidFill>
                  <a:srgbClr val="0070C0"/>
                </a:solidFill>
              </a:rPr>
              <a:t> of </a:t>
            </a:r>
            <a:r>
              <a:rPr lang="tr-TR" b="1" dirty="0" err="1" smtClean="0">
                <a:solidFill>
                  <a:srgbClr val="0070C0"/>
                </a:solidFill>
              </a:rPr>
              <a:t>Turkish</a:t>
            </a:r>
            <a:r>
              <a:rPr lang="tr-TR" b="1" dirty="0" smtClean="0">
                <a:solidFill>
                  <a:srgbClr val="0070C0"/>
                </a:solidFill>
              </a:rPr>
              <a:t> </a:t>
            </a:r>
            <a:r>
              <a:rPr lang="tr-TR" b="1" dirty="0" err="1" smtClean="0">
                <a:solidFill>
                  <a:srgbClr val="0070C0"/>
                </a:solidFill>
              </a:rPr>
              <a:t>Chamber</a:t>
            </a:r>
            <a:r>
              <a:rPr lang="tr-TR" b="1" dirty="0" smtClean="0">
                <a:solidFill>
                  <a:srgbClr val="0070C0"/>
                </a:solidFill>
              </a:rPr>
              <a:t> of </a:t>
            </a:r>
            <a:r>
              <a:rPr lang="tr-TR" b="1" dirty="0" err="1" smtClean="0">
                <a:solidFill>
                  <a:srgbClr val="0070C0"/>
                </a:solidFill>
              </a:rPr>
              <a:t>Agriculture</a:t>
            </a:r>
            <a:r>
              <a:rPr lang="tr-TR" b="1" dirty="0" smtClean="0">
                <a:solidFill>
                  <a:srgbClr val="0070C0"/>
                </a:solidFill>
              </a:rPr>
              <a:t> </a:t>
            </a:r>
          </a:p>
          <a:p>
            <a:pPr lvl="0">
              <a:buFont typeface="Calibri" pitchFamily="34" charset="0"/>
              <a:buChar char="₋"/>
            </a:pPr>
            <a:r>
              <a:rPr lang="tr-TR" b="1" dirty="0" err="1" smtClean="0">
                <a:solidFill>
                  <a:srgbClr val="0070C0"/>
                </a:solidFill>
              </a:rPr>
              <a:t>Tobacco</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Alcohol</a:t>
            </a:r>
            <a:r>
              <a:rPr lang="tr-TR" b="1" dirty="0" smtClean="0">
                <a:solidFill>
                  <a:srgbClr val="0070C0"/>
                </a:solidFill>
              </a:rPr>
              <a:t> Market </a:t>
            </a:r>
            <a:r>
              <a:rPr lang="tr-TR" b="1" dirty="0" err="1" smtClean="0">
                <a:solidFill>
                  <a:srgbClr val="0070C0"/>
                </a:solidFill>
              </a:rPr>
              <a:t>Regulatory</a:t>
            </a:r>
            <a:r>
              <a:rPr lang="tr-TR" b="1" dirty="0" smtClean="0">
                <a:solidFill>
                  <a:srgbClr val="0070C0"/>
                </a:solidFill>
              </a:rPr>
              <a:t> </a:t>
            </a:r>
            <a:endParaRPr lang="tr-TR" dirty="0" smtClean="0"/>
          </a:p>
          <a:p>
            <a:pPr lvl="0">
              <a:buFont typeface="Calibri" pitchFamily="34" charset="0"/>
              <a:buChar char="₋"/>
            </a:pPr>
            <a:r>
              <a:rPr lang="tr-TR" sz="2800" dirty="0" smtClean="0"/>
              <a:t> </a:t>
            </a:r>
            <a:r>
              <a:rPr lang="tr-TR" sz="2800" b="1" dirty="0" err="1" smtClean="0">
                <a:solidFill>
                  <a:srgbClr val="0070C0"/>
                </a:solidFill>
              </a:rPr>
              <a:t>Ministry</a:t>
            </a:r>
            <a:r>
              <a:rPr lang="tr-TR" sz="2800" b="1" dirty="0" smtClean="0">
                <a:solidFill>
                  <a:srgbClr val="0070C0"/>
                </a:solidFill>
              </a:rPr>
              <a:t> of </a:t>
            </a:r>
            <a:r>
              <a:rPr lang="tr-TR" sz="2800" b="1" dirty="0" err="1" smtClean="0">
                <a:solidFill>
                  <a:srgbClr val="0070C0"/>
                </a:solidFill>
              </a:rPr>
              <a:t>Science</a:t>
            </a:r>
            <a:r>
              <a:rPr lang="tr-TR" sz="2800" b="1" dirty="0" smtClean="0">
                <a:solidFill>
                  <a:srgbClr val="0070C0"/>
                </a:solidFill>
              </a:rPr>
              <a:t>, </a:t>
            </a:r>
            <a:r>
              <a:rPr lang="tr-TR" sz="2800" b="1" dirty="0" err="1" smtClean="0">
                <a:solidFill>
                  <a:srgbClr val="0070C0"/>
                </a:solidFill>
              </a:rPr>
              <a:t>Industry</a:t>
            </a:r>
            <a:r>
              <a:rPr lang="tr-TR" sz="2800" b="1" dirty="0" smtClean="0">
                <a:solidFill>
                  <a:srgbClr val="0070C0"/>
                </a:solidFill>
              </a:rPr>
              <a:t> </a:t>
            </a:r>
            <a:r>
              <a:rPr lang="tr-TR" sz="2800" b="1" dirty="0" err="1" smtClean="0">
                <a:solidFill>
                  <a:srgbClr val="0070C0"/>
                </a:solidFill>
              </a:rPr>
              <a:t>and</a:t>
            </a:r>
            <a:r>
              <a:rPr lang="tr-TR" sz="2800" b="1" dirty="0" smtClean="0">
                <a:solidFill>
                  <a:srgbClr val="0070C0"/>
                </a:solidFill>
              </a:rPr>
              <a:t> </a:t>
            </a:r>
            <a:r>
              <a:rPr lang="tr-TR" sz="2800" b="1" dirty="0" err="1" smtClean="0">
                <a:solidFill>
                  <a:srgbClr val="0070C0"/>
                </a:solidFill>
              </a:rPr>
              <a:t>Technology</a:t>
            </a:r>
            <a:r>
              <a:rPr lang="tr-TR" sz="2800" b="1" dirty="0" smtClean="0">
                <a:solidFill>
                  <a:srgbClr val="0070C0"/>
                </a:solidFill>
              </a:rPr>
              <a:t> (</a:t>
            </a:r>
            <a:r>
              <a:rPr lang="tr-TR" sz="2800" b="1" dirty="0" err="1" smtClean="0">
                <a:solidFill>
                  <a:srgbClr val="0070C0"/>
                </a:solidFill>
              </a:rPr>
              <a:t>National</a:t>
            </a:r>
            <a:r>
              <a:rPr lang="tr-TR" sz="2800" b="1" dirty="0" smtClean="0">
                <a:solidFill>
                  <a:srgbClr val="0070C0"/>
                </a:solidFill>
              </a:rPr>
              <a:t> </a:t>
            </a:r>
            <a:r>
              <a:rPr lang="tr-TR" sz="2800" b="1" dirty="0" err="1" smtClean="0">
                <a:solidFill>
                  <a:srgbClr val="0070C0"/>
                </a:solidFill>
              </a:rPr>
              <a:t>Productivity</a:t>
            </a:r>
            <a:r>
              <a:rPr lang="tr-TR" sz="2800" b="1" dirty="0" smtClean="0">
                <a:solidFill>
                  <a:srgbClr val="0070C0"/>
                </a:solidFill>
              </a:rPr>
              <a:t> </a:t>
            </a:r>
            <a:r>
              <a:rPr lang="tr-TR" sz="2800" b="1" dirty="0" err="1" smtClean="0">
                <a:solidFill>
                  <a:srgbClr val="0070C0"/>
                </a:solidFill>
              </a:rPr>
              <a:t>Center</a:t>
            </a:r>
            <a:r>
              <a:rPr lang="tr-TR" sz="2800" b="1" dirty="0" smtClean="0">
                <a:solidFill>
                  <a:srgbClr val="0070C0"/>
                </a:solidFill>
              </a:rPr>
              <a:t>)</a:t>
            </a:r>
          </a:p>
          <a:p>
            <a:pPr lvl="0">
              <a:buFont typeface="Calibri" pitchFamily="34" charset="0"/>
              <a:buChar char="₋"/>
            </a:pPr>
            <a:r>
              <a:rPr lang="tr-TR" sz="2800" b="1" dirty="0" err="1" smtClean="0">
                <a:solidFill>
                  <a:srgbClr val="0070C0"/>
                </a:solidFill>
              </a:rPr>
              <a:t>Ministry</a:t>
            </a:r>
            <a:r>
              <a:rPr lang="tr-TR" sz="2800" b="1" dirty="0" smtClean="0">
                <a:solidFill>
                  <a:srgbClr val="0070C0"/>
                </a:solidFill>
              </a:rPr>
              <a:t> of </a:t>
            </a:r>
            <a:r>
              <a:rPr lang="tr-TR" sz="2800" b="1" dirty="0" err="1" smtClean="0">
                <a:solidFill>
                  <a:srgbClr val="0070C0"/>
                </a:solidFill>
              </a:rPr>
              <a:t>Economy</a:t>
            </a:r>
            <a:endParaRPr lang="tr-TR" sz="2800" b="1" dirty="0" smtClean="0">
              <a:solidFill>
                <a:srgbClr val="0070C0"/>
              </a:solidFill>
            </a:endParaRPr>
          </a:p>
          <a:p>
            <a:pPr lvl="0">
              <a:buNone/>
            </a:pPr>
            <a:endParaRPr lang="tr-TR" sz="2800" b="1" dirty="0" smtClean="0">
              <a:solidFill>
                <a:srgbClr val="0070C0"/>
              </a:solidFill>
            </a:endParaRPr>
          </a:p>
          <a:p>
            <a:pPr>
              <a:buNone/>
            </a:pPr>
            <a:r>
              <a:rPr lang="tr-TR" sz="2800" b="1" dirty="0" smtClean="0">
                <a:solidFill>
                  <a:srgbClr val="0070C0"/>
                </a:solidFill>
              </a:rPr>
              <a:t>Data </a:t>
            </a:r>
            <a:r>
              <a:rPr lang="tr-TR" sz="2800" b="1" dirty="0" err="1" smtClean="0">
                <a:solidFill>
                  <a:srgbClr val="0070C0"/>
                </a:solidFill>
              </a:rPr>
              <a:t>argued</a:t>
            </a:r>
            <a:r>
              <a:rPr lang="tr-TR" sz="2800" b="1" dirty="0" smtClean="0">
                <a:solidFill>
                  <a:srgbClr val="0070C0"/>
                </a:solidFill>
              </a:rPr>
              <a:t> </a:t>
            </a:r>
            <a:r>
              <a:rPr lang="tr-TR" sz="2800" b="1" dirty="0" err="1" smtClean="0">
                <a:solidFill>
                  <a:srgbClr val="0070C0"/>
                </a:solidFill>
              </a:rPr>
              <a:t>and</a:t>
            </a:r>
            <a:r>
              <a:rPr lang="tr-TR" sz="2800" b="1" dirty="0" smtClean="0">
                <a:solidFill>
                  <a:srgbClr val="0070C0"/>
                </a:solidFill>
              </a:rPr>
              <a:t> </a:t>
            </a:r>
            <a:r>
              <a:rPr lang="tr-TR" sz="2800" b="1" dirty="0" err="1" smtClean="0">
                <a:solidFill>
                  <a:srgbClr val="0070C0"/>
                </a:solidFill>
              </a:rPr>
              <a:t>approved</a:t>
            </a:r>
            <a:r>
              <a:rPr lang="tr-TR" sz="2800" b="1" dirty="0" smtClean="0">
                <a:solidFill>
                  <a:srgbClr val="0070C0"/>
                </a:solidFill>
              </a:rPr>
              <a:t> </a:t>
            </a:r>
            <a:r>
              <a:rPr lang="tr-TR" sz="2800" b="1" dirty="0" err="1" smtClean="0">
                <a:solidFill>
                  <a:srgbClr val="0070C0"/>
                </a:solidFill>
              </a:rPr>
              <a:t>by</a:t>
            </a:r>
            <a:r>
              <a:rPr lang="tr-TR" sz="2800" b="1" dirty="0" smtClean="0">
                <a:solidFill>
                  <a:srgbClr val="0070C0"/>
                </a:solidFill>
              </a:rPr>
              <a:t> </a:t>
            </a:r>
            <a:r>
              <a:rPr lang="tr-TR" sz="2800" b="1" dirty="0" err="1" smtClean="0">
                <a:solidFill>
                  <a:srgbClr val="0070C0"/>
                </a:solidFill>
              </a:rPr>
              <a:t>the</a:t>
            </a:r>
            <a:r>
              <a:rPr lang="tr-TR" sz="2800" b="1" dirty="0" smtClean="0">
                <a:solidFill>
                  <a:srgbClr val="0070C0"/>
                </a:solidFill>
              </a:rPr>
              <a:t> </a:t>
            </a:r>
            <a:r>
              <a:rPr lang="tr-TR" sz="2800" b="1" dirty="0" err="1" smtClean="0">
                <a:solidFill>
                  <a:srgbClr val="0070C0"/>
                </a:solidFill>
              </a:rPr>
              <a:t>committe</a:t>
            </a:r>
            <a:r>
              <a:rPr lang="tr-TR" sz="2800" b="1" dirty="0" smtClean="0">
                <a:solidFill>
                  <a:srgbClr val="0070C0"/>
                </a:solidFill>
              </a:rPr>
              <a:t> </a:t>
            </a:r>
            <a:r>
              <a:rPr lang="tr-TR" sz="2800" b="1" dirty="0" err="1" smtClean="0">
                <a:solidFill>
                  <a:srgbClr val="0070C0"/>
                </a:solidFill>
              </a:rPr>
              <a:t>announced</a:t>
            </a:r>
            <a:r>
              <a:rPr lang="tr-TR" sz="2800" b="1" dirty="0" smtClean="0">
                <a:solidFill>
                  <a:srgbClr val="0070C0"/>
                </a:solidFill>
              </a:rPr>
              <a:t> </a:t>
            </a:r>
            <a:r>
              <a:rPr lang="tr-TR" sz="2800" b="1" dirty="0" err="1" smtClean="0">
                <a:solidFill>
                  <a:srgbClr val="0070C0"/>
                </a:solidFill>
              </a:rPr>
              <a:t>to</a:t>
            </a:r>
            <a:r>
              <a:rPr lang="tr-TR" sz="2800" b="1" dirty="0" smtClean="0">
                <a:solidFill>
                  <a:srgbClr val="0070C0"/>
                </a:solidFill>
              </a:rPr>
              <a:t> </a:t>
            </a:r>
            <a:r>
              <a:rPr lang="tr-TR" sz="2800" b="1" dirty="0" err="1" smtClean="0">
                <a:solidFill>
                  <a:srgbClr val="0070C0"/>
                </a:solidFill>
              </a:rPr>
              <a:t>public</a:t>
            </a:r>
            <a:r>
              <a:rPr lang="tr-TR" sz="2800" b="1" dirty="0" smtClean="0">
                <a:solidFill>
                  <a:srgbClr val="0070C0"/>
                </a:solidFill>
              </a:rPr>
              <a:t> </a:t>
            </a:r>
            <a:r>
              <a:rPr lang="tr-TR" sz="2800" b="1" dirty="0" err="1" smtClean="0">
                <a:solidFill>
                  <a:srgbClr val="0070C0"/>
                </a:solidFill>
              </a:rPr>
              <a:t>opinion</a:t>
            </a:r>
            <a:r>
              <a:rPr lang="tr-TR" sz="2800" b="1" dirty="0" smtClean="0">
                <a:solidFill>
                  <a:srgbClr val="0070C0"/>
                </a:solidFill>
              </a:rPr>
              <a:t> </a:t>
            </a:r>
            <a:r>
              <a:rPr lang="tr-TR" sz="2800" b="1" dirty="0" err="1" smtClean="0">
                <a:solidFill>
                  <a:srgbClr val="0070C0"/>
                </a:solidFill>
              </a:rPr>
              <a:t>by</a:t>
            </a:r>
            <a:r>
              <a:rPr lang="tr-TR" sz="2800" b="1" dirty="0" smtClean="0">
                <a:solidFill>
                  <a:srgbClr val="0070C0"/>
                </a:solidFill>
              </a:rPr>
              <a:t> </a:t>
            </a:r>
            <a:r>
              <a:rPr lang="tr-TR" sz="2800" b="1" dirty="0" err="1" smtClean="0">
                <a:solidFill>
                  <a:srgbClr val="0070C0"/>
                </a:solidFill>
              </a:rPr>
              <a:t>Press</a:t>
            </a:r>
            <a:r>
              <a:rPr lang="tr-TR" sz="2800" b="1" dirty="0" smtClean="0">
                <a:solidFill>
                  <a:srgbClr val="0070C0"/>
                </a:solidFill>
              </a:rPr>
              <a:t> </a:t>
            </a:r>
            <a:r>
              <a:rPr lang="tr-TR" sz="2800" b="1" dirty="0" err="1" smtClean="0">
                <a:solidFill>
                  <a:srgbClr val="0070C0"/>
                </a:solidFill>
              </a:rPr>
              <a:t>Release</a:t>
            </a:r>
            <a:endParaRPr lang="tr-TR" sz="2800" dirty="0"/>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23</a:t>
            </a:fld>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2 İçerik Yer Tutucusu"/>
          <p:cNvSpPr>
            <a:spLocks noGrp="1"/>
          </p:cNvSpPr>
          <p:nvPr>
            <p:ph idx="1"/>
          </p:nvPr>
        </p:nvSpPr>
        <p:spPr>
          <a:xfrm>
            <a:off x="251520" y="857232"/>
            <a:ext cx="8424936" cy="5429288"/>
          </a:xfrm>
        </p:spPr>
        <p:txBody>
          <a:bodyPr>
            <a:noAutofit/>
          </a:bodyPr>
          <a:lstStyle/>
          <a:p>
            <a:pPr>
              <a:buNone/>
            </a:pPr>
            <a:r>
              <a:rPr lang="tr-TR" b="1" dirty="0" err="1" smtClean="0">
                <a:solidFill>
                  <a:srgbClr val="C00000"/>
                </a:solidFill>
              </a:rPr>
              <a:t>Compiled</a:t>
            </a:r>
            <a:r>
              <a:rPr lang="tr-TR" b="1" dirty="0" smtClean="0">
                <a:solidFill>
                  <a:srgbClr val="C00000"/>
                </a:solidFill>
              </a:rPr>
              <a:t> </a:t>
            </a:r>
            <a:r>
              <a:rPr lang="tr-TR" b="1" dirty="0" err="1" smtClean="0">
                <a:solidFill>
                  <a:srgbClr val="C00000"/>
                </a:solidFill>
              </a:rPr>
              <a:t>variables</a:t>
            </a:r>
            <a:endParaRPr lang="tr-TR" b="1" dirty="0" smtClean="0">
              <a:solidFill>
                <a:srgbClr val="C00000"/>
              </a:solidFill>
            </a:endParaRPr>
          </a:p>
          <a:p>
            <a:pPr algn="just"/>
            <a:r>
              <a:rPr lang="tr-TR" b="1" dirty="0" err="1" smtClean="0">
                <a:solidFill>
                  <a:srgbClr val="C00000"/>
                </a:solidFill>
              </a:rPr>
              <a:t>Crop</a:t>
            </a:r>
            <a:r>
              <a:rPr lang="tr-TR" b="1" dirty="0" smtClean="0">
                <a:solidFill>
                  <a:srgbClr val="C00000"/>
                </a:solidFill>
              </a:rPr>
              <a:t> </a:t>
            </a:r>
            <a:r>
              <a:rPr lang="tr-TR" b="1" dirty="0" err="1" smtClean="0">
                <a:solidFill>
                  <a:srgbClr val="C00000"/>
                </a:solidFill>
              </a:rPr>
              <a:t>production</a:t>
            </a:r>
            <a:r>
              <a:rPr lang="tr-TR" b="1" dirty="0" smtClean="0">
                <a:solidFill>
                  <a:srgbClr val="C00000"/>
                </a:solidFill>
              </a:rPr>
              <a:t> </a:t>
            </a:r>
            <a:r>
              <a:rPr lang="tr-TR" b="1" dirty="0" err="1" smtClean="0">
                <a:solidFill>
                  <a:srgbClr val="C00000"/>
                </a:solidFill>
              </a:rPr>
              <a:t>statistics</a:t>
            </a:r>
            <a:r>
              <a:rPr lang="tr-TR" b="1" dirty="0" smtClean="0">
                <a:solidFill>
                  <a:srgbClr val="C00000"/>
                </a:solidFill>
              </a:rPr>
              <a:t> </a:t>
            </a:r>
            <a:r>
              <a:rPr lang="tr-TR" b="1" dirty="0" err="1" smtClean="0">
                <a:solidFill>
                  <a:srgbClr val="C00000"/>
                </a:solidFill>
              </a:rPr>
              <a:t>covers</a:t>
            </a:r>
            <a:r>
              <a:rPr lang="tr-TR" b="1" dirty="0" smtClean="0">
                <a:solidFill>
                  <a:srgbClr val="C00000"/>
                </a:solidFill>
              </a:rPr>
              <a:t>:</a:t>
            </a:r>
          </a:p>
          <a:p>
            <a:pPr>
              <a:buNone/>
            </a:pPr>
            <a:r>
              <a:rPr lang="tr-TR" sz="2000" dirty="0" smtClean="0"/>
              <a:t>      </a:t>
            </a:r>
            <a:r>
              <a:rPr lang="tr-TR" sz="2400" b="1" dirty="0" smtClean="0">
                <a:solidFill>
                  <a:srgbClr val="0070C0"/>
                </a:solidFill>
              </a:rPr>
              <a:t>- </a:t>
            </a:r>
            <a:r>
              <a:rPr lang="tr-TR" b="1" dirty="0" err="1" smtClean="0">
                <a:solidFill>
                  <a:srgbClr val="0070C0"/>
                </a:solidFill>
              </a:rPr>
              <a:t>Field</a:t>
            </a:r>
            <a:r>
              <a:rPr lang="tr-TR" b="1" dirty="0" smtClean="0">
                <a:solidFill>
                  <a:srgbClr val="0070C0"/>
                </a:solidFill>
              </a:rPr>
              <a:t> </a:t>
            </a:r>
            <a:r>
              <a:rPr lang="tr-TR" b="1" dirty="0" err="1" smtClean="0">
                <a:solidFill>
                  <a:srgbClr val="0070C0"/>
                </a:solidFill>
              </a:rPr>
              <a:t>Crops</a:t>
            </a:r>
            <a:r>
              <a:rPr lang="tr-TR" b="1" dirty="0" smtClean="0">
                <a:solidFill>
                  <a:srgbClr val="0070C0"/>
                </a:solidFill>
              </a:rPr>
              <a:t> </a:t>
            </a:r>
          </a:p>
          <a:p>
            <a:pPr>
              <a:buNone/>
            </a:pPr>
            <a:r>
              <a:rPr lang="tr-TR" b="1" dirty="0" smtClean="0">
                <a:solidFill>
                  <a:srgbClr val="0070C0"/>
                </a:solidFill>
              </a:rPr>
              <a:t>    - </a:t>
            </a:r>
            <a:r>
              <a:rPr lang="tr-TR" b="1" dirty="0" err="1" smtClean="0">
                <a:solidFill>
                  <a:srgbClr val="0070C0"/>
                </a:solidFill>
              </a:rPr>
              <a:t>Vegetables</a:t>
            </a:r>
            <a:r>
              <a:rPr lang="tr-TR" b="1" dirty="0" smtClean="0">
                <a:solidFill>
                  <a:srgbClr val="0070C0"/>
                </a:solidFill>
              </a:rPr>
              <a:t> </a:t>
            </a:r>
          </a:p>
          <a:p>
            <a:pPr>
              <a:buNone/>
            </a:pPr>
            <a:r>
              <a:rPr lang="tr-TR" b="1" dirty="0" smtClean="0">
                <a:solidFill>
                  <a:srgbClr val="0070C0"/>
                </a:solidFill>
              </a:rPr>
              <a:t>    - </a:t>
            </a:r>
            <a:r>
              <a:rPr lang="tr-TR" b="1" dirty="0" err="1" smtClean="0">
                <a:solidFill>
                  <a:srgbClr val="0070C0"/>
                </a:solidFill>
              </a:rPr>
              <a:t>Fruits</a:t>
            </a:r>
            <a:endParaRPr lang="tr-TR" b="1" dirty="0" smtClean="0">
              <a:solidFill>
                <a:srgbClr val="0070C0"/>
              </a:solidFill>
            </a:endParaRPr>
          </a:p>
          <a:p>
            <a:pPr>
              <a:buNone/>
            </a:pPr>
            <a:r>
              <a:rPr lang="tr-TR" b="1" dirty="0" smtClean="0">
                <a:solidFill>
                  <a:srgbClr val="0070C0"/>
                </a:solidFill>
              </a:rPr>
              <a:t>    - </a:t>
            </a:r>
            <a:r>
              <a:rPr lang="tr-TR" b="1" dirty="0" err="1" smtClean="0">
                <a:solidFill>
                  <a:srgbClr val="0070C0"/>
                </a:solidFill>
              </a:rPr>
              <a:t>Flower</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Ornamental</a:t>
            </a:r>
            <a:r>
              <a:rPr lang="tr-TR" b="1" dirty="0" smtClean="0">
                <a:solidFill>
                  <a:srgbClr val="0070C0"/>
                </a:solidFill>
              </a:rPr>
              <a:t> </a:t>
            </a:r>
            <a:r>
              <a:rPr lang="tr-TR" b="1" dirty="0" err="1" smtClean="0">
                <a:solidFill>
                  <a:srgbClr val="0070C0"/>
                </a:solidFill>
              </a:rPr>
              <a:t>Plants</a:t>
            </a:r>
            <a:endParaRPr lang="tr-TR" b="1" dirty="0" smtClean="0">
              <a:solidFill>
                <a:srgbClr val="0070C0"/>
              </a:solidFill>
            </a:endParaRPr>
          </a:p>
          <a:p>
            <a:pPr>
              <a:buNone/>
            </a:pPr>
            <a:r>
              <a:rPr lang="tr-TR" b="1" dirty="0" smtClean="0"/>
              <a:t> </a:t>
            </a:r>
          </a:p>
        </p:txBody>
      </p:sp>
      <p:sp>
        <p:nvSpPr>
          <p:cNvPr id="5" name="4 Slayt Numarası Yer Tutucusu"/>
          <p:cNvSpPr>
            <a:spLocks noGrp="1"/>
          </p:cNvSpPr>
          <p:nvPr>
            <p:ph type="sldNum" sz="quarter" idx="12"/>
          </p:nvPr>
        </p:nvSpPr>
        <p:spPr/>
        <p:txBody>
          <a:bodyPr/>
          <a:lstStyle/>
          <a:p>
            <a:pPr>
              <a:defRPr/>
            </a:pPr>
            <a:fld id="{60F9E071-22CE-471D-8BC4-441D6EA3D8FA}" type="slidenum">
              <a:rPr lang="tr-TR" smtClean="0"/>
              <a:pPr>
                <a:defRPr/>
              </a:pPr>
              <a:t>24</a:t>
            </a:fld>
            <a:endParaRPr lang="tr-TR" dirty="0"/>
          </a:p>
        </p:txBody>
      </p:sp>
    </p:spTree>
  </p:cSld>
  <p:clrMapOvr>
    <a:masterClrMapping/>
  </p:clrMapOvr>
  <p:transition spd="med">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İçerik Yer Tutucusu"/>
          <p:cNvSpPr>
            <a:spLocks noGrp="1"/>
          </p:cNvSpPr>
          <p:nvPr>
            <p:ph idx="1"/>
          </p:nvPr>
        </p:nvSpPr>
        <p:spPr>
          <a:xfrm>
            <a:off x="428596" y="785794"/>
            <a:ext cx="8258204" cy="5340369"/>
          </a:xfrm>
        </p:spPr>
        <p:txBody>
          <a:bodyPr>
            <a:noAutofit/>
          </a:bodyPr>
          <a:lstStyle/>
          <a:p>
            <a:pPr>
              <a:buNone/>
            </a:pPr>
            <a:r>
              <a:rPr lang="tr-TR" b="1" dirty="0" err="1" smtClean="0">
                <a:solidFill>
                  <a:srgbClr val="C00000"/>
                </a:solidFill>
              </a:rPr>
              <a:t>Compiled</a:t>
            </a:r>
            <a:r>
              <a:rPr lang="tr-TR" b="1" dirty="0" smtClean="0">
                <a:solidFill>
                  <a:srgbClr val="C00000"/>
                </a:solidFill>
              </a:rPr>
              <a:t> </a:t>
            </a:r>
            <a:r>
              <a:rPr lang="tr-TR" b="1" dirty="0" err="1" smtClean="0">
                <a:solidFill>
                  <a:srgbClr val="C00000"/>
                </a:solidFill>
              </a:rPr>
              <a:t>variables</a:t>
            </a:r>
            <a:r>
              <a:rPr lang="tr-TR" b="1" dirty="0" smtClean="0">
                <a:solidFill>
                  <a:srgbClr val="C00000"/>
                </a:solidFill>
              </a:rPr>
              <a:t> :</a:t>
            </a:r>
          </a:p>
          <a:p>
            <a:pPr algn="just">
              <a:buNone/>
            </a:pPr>
            <a:r>
              <a:rPr lang="tr-TR" sz="2000" dirty="0" smtClean="0"/>
              <a:t> </a:t>
            </a:r>
          </a:p>
          <a:p>
            <a:pPr algn="just"/>
            <a:r>
              <a:rPr lang="tr-TR" sz="2800" b="1" dirty="0" err="1" smtClean="0">
                <a:solidFill>
                  <a:srgbClr val="C00000"/>
                </a:solidFill>
              </a:rPr>
              <a:t>Field</a:t>
            </a:r>
            <a:r>
              <a:rPr lang="tr-TR" sz="2800" b="1" dirty="0" smtClean="0">
                <a:solidFill>
                  <a:srgbClr val="C00000"/>
                </a:solidFill>
              </a:rPr>
              <a:t> </a:t>
            </a:r>
            <a:r>
              <a:rPr lang="tr-TR" sz="2800" b="1" dirty="0" err="1" smtClean="0">
                <a:solidFill>
                  <a:srgbClr val="C00000"/>
                </a:solidFill>
              </a:rPr>
              <a:t>Crops</a:t>
            </a:r>
            <a:r>
              <a:rPr lang="tr-TR" sz="2800" b="1" dirty="0" smtClean="0">
                <a:solidFill>
                  <a:srgbClr val="C00000"/>
                </a:solidFill>
              </a:rPr>
              <a:t> </a:t>
            </a:r>
            <a:r>
              <a:rPr lang="tr-TR" sz="2800" b="1" dirty="0" err="1" smtClean="0">
                <a:solidFill>
                  <a:srgbClr val="C00000"/>
                </a:solidFill>
              </a:rPr>
              <a:t>consist</a:t>
            </a:r>
            <a:r>
              <a:rPr lang="tr-TR" sz="2800" b="1" dirty="0" smtClean="0">
                <a:solidFill>
                  <a:srgbClr val="C00000"/>
                </a:solidFill>
              </a:rPr>
              <a:t> of 8 </a:t>
            </a:r>
            <a:r>
              <a:rPr lang="tr-TR" sz="2800" b="1" dirty="0" err="1" smtClean="0">
                <a:solidFill>
                  <a:srgbClr val="C00000"/>
                </a:solidFill>
              </a:rPr>
              <a:t>subgroups</a:t>
            </a:r>
            <a:r>
              <a:rPr lang="tr-TR" sz="2800" b="1" dirty="0" smtClean="0">
                <a:solidFill>
                  <a:srgbClr val="C00000"/>
                </a:solidFill>
              </a:rPr>
              <a:t> </a:t>
            </a:r>
            <a:r>
              <a:rPr lang="tr-TR" sz="2800" b="1" dirty="0" err="1" smtClean="0">
                <a:solidFill>
                  <a:srgbClr val="C00000"/>
                </a:solidFill>
              </a:rPr>
              <a:t>and</a:t>
            </a:r>
            <a:r>
              <a:rPr lang="tr-TR" sz="2800" b="1" dirty="0" smtClean="0">
                <a:solidFill>
                  <a:srgbClr val="C00000"/>
                </a:solidFill>
              </a:rPr>
              <a:t> 70 </a:t>
            </a:r>
            <a:r>
              <a:rPr lang="tr-TR" sz="2800" b="1" dirty="0" err="1" smtClean="0">
                <a:solidFill>
                  <a:srgbClr val="C00000"/>
                </a:solidFill>
              </a:rPr>
              <a:t>crops</a:t>
            </a:r>
            <a:r>
              <a:rPr lang="tr-TR" sz="2800" b="1" dirty="0" smtClean="0">
                <a:solidFill>
                  <a:srgbClr val="C00000"/>
                </a:solidFill>
              </a:rPr>
              <a:t>. </a:t>
            </a:r>
            <a:r>
              <a:rPr lang="tr-TR" sz="2800" b="1" dirty="0" err="1" smtClean="0">
                <a:solidFill>
                  <a:srgbClr val="C00000"/>
                </a:solidFill>
              </a:rPr>
              <a:t>Collected</a:t>
            </a:r>
            <a:r>
              <a:rPr lang="tr-TR" sz="2800" b="1" dirty="0" smtClean="0">
                <a:solidFill>
                  <a:srgbClr val="C00000"/>
                </a:solidFill>
              </a:rPr>
              <a:t> data </a:t>
            </a:r>
            <a:r>
              <a:rPr lang="tr-TR" sz="2800" b="1" dirty="0" err="1" smtClean="0">
                <a:solidFill>
                  <a:srgbClr val="C00000"/>
                </a:solidFill>
              </a:rPr>
              <a:t>are</a:t>
            </a:r>
            <a:r>
              <a:rPr lang="tr-TR" sz="2800" b="1" dirty="0" smtClean="0">
                <a:solidFill>
                  <a:srgbClr val="C00000"/>
                </a:solidFill>
              </a:rPr>
              <a:t> as </a:t>
            </a:r>
            <a:r>
              <a:rPr lang="tr-TR" sz="2800" b="1" dirty="0" err="1" smtClean="0">
                <a:solidFill>
                  <a:srgbClr val="C00000"/>
                </a:solidFill>
              </a:rPr>
              <a:t>follows</a:t>
            </a:r>
            <a:r>
              <a:rPr lang="tr-TR" sz="2800" b="1" dirty="0" smtClean="0">
                <a:solidFill>
                  <a:srgbClr val="C00000"/>
                </a:solidFill>
              </a:rPr>
              <a:t>:</a:t>
            </a:r>
          </a:p>
          <a:p>
            <a:pPr algn="just">
              <a:buNone/>
            </a:pPr>
            <a:r>
              <a:rPr lang="tr-TR" sz="2000" dirty="0" smtClean="0"/>
              <a:t>     </a:t>
            </a:r>
            <a:r>
              <a:rPr lang="tr-TR" sz="2400" b="1" dirty="0" smtClean="0">
                <a:solidFill>
                  <a:srgbClr val="0070C0"/>
                </a:solidFill>
              </a:rPr>
              <a:t>- </a:t>
            </a:r>
            <a:r>
              <a:rPr lang="tr-TR" b="1" dirty="0" err="1" smtClean="0">
                <a:solidFill>
                  <a:srgbClr val="0070C0"/>
                </a:solidFill>
              </a:rPr>
              <a:t>Sowned</a:t>
            </a:r>
            <a:r>
              <a:rPr lang="tr-TR" b="1" dirty="0" smtClean="0">
                <a:solidFill>
                  <a:srgbClr val="0070C0"/>
                </a:solidFill>
              </a:rPr>
              <a:t> </a:t>
            </a:r>
            <a:r>
              <a:rPr lang="tr-TR" b="1" dirty="0" err="1" smtClean="0">
                <a:solidFill>
                  <a:srgbClr val="0070C0"/>
                </a:solidFill>
              </a:rPr>
              <a:t>Area</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Harvested</a:t>
            </a:r>
            <a:r>
              <a:rPr lang="tr-TR" b="1" dirty="0" smtClean="0">
                <a:solidFill>
                  <a:srgbClr val="0070C0"/>
                </a:solidFill>
              </a:rPr>
              <a:t> </a:t>
            </a:r>
            <a:r>
              <a:rPr lang="tr-TR" b="1" dirty="0" err="1" smtClean="0">
                <a:solidFill>
                  <a:srgbClr val="0070C0"/>
                </a:solidFill>
              </a:rPr>
              <a:t>Area</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Fallow</a:t>
            </a:r>
            <a:r>
              <a:rPr lang="tr-TR" b="1" dirty="0" smtClean="0">
                <a:solidFill>
                  <a:srgbClr val="0070C0"/>
                </a:solidFill>
              </a:rPr>
              <a:t> Land</a:t>
            </a:r>
          </a:p>
          <a:p>
            <a:pPr algn="just">
              <a:buNone/>
            </a:pPr>
            <a:r>
              <a:rPr lang="tr-TR" b="1" dirty="0" smtClean="0">
                <a:solidFill>
                  <a:srgbClr val="0070C0"/>
                </a:solidFill>
              </a:rPr>
              <a:t>   - </a:t>
            </a:r>
            <a:r>
              <a:rPr lang="tr-TR" b="1" dirty="0" err="1" smtClean="0">
                <a:solidFill>
                  <a:srgbClr val="0070C0"/>
                </a:solidFill>
              </a:rPr>
              <a:t>Production</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Yield</a:t>
            </a:r>
            <a:r>
              <a:rPr lang="tr-TR" b="1" dirty="0" smtClean="0">
                <a:solidFill>
                  <a:srgbClr val="0070C0"/>
                </a:solidFill>
              </a:rPr>
              <a:t> of </a:t>
            </a:r>
            <a:r>
              <a:rPr lang="tr-TR" b="1" dirty="0" err="1" smtClean="0">
                <a:solidFill>
                  <a:srgbClr val="0070C0"/>
                </a:solidFill>
              </a:rPr>
              <a:t>crops</a:t>
            </a:r>
            <a:endParaRPr lang="tr-TR" b="1" dirty="0">
              <a:solidFill>
                <a:srgbClr val="0070C0"/>
              </a:solidFill>
            </a:endParaRPr>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25</a:t>
            </a:fld>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85794"/>
            <a:ext cx="9001156" cy="5340369"/>
          </a:xfrm>
        </p:spPr>
        <p:txBody>
          <a:bodyPr>
            <a:normAutofit/>
          </a:bodyPr>
          <a:lstStyle/>
          <a:p>
            <a:pPr algn="just"/>
            <a:r>
              <a:rPr lang="en-GB" b="1" i="1" dirty="0" smtClean="0">
                <a:solidFill>
                  <a:srgbClr val="C00000"/>
                </a:solidFill>
              </a:rPr>
              <a:t>Sugar Beet and Sugar Production</a:t>
            </a:r>
            <a:endParaRPr lang="tr-TR" dirty="0" smtClean="0">
              <a:solidFill>
                <a:srgbClr val="C00000"/>
              </a:solidFill>
            </a:endParaRPr>
          </a:p>
          <a:p>
            <a:pPr algn="just">
              <a:buNone/>
            </a:pPr>
            <a:endParaRPr lang="tr-TR" sz="1200" dirty="0" smtClean="0"/>
          </a:p>
          <a:p>
            <a:pPr algn="just">
              <a:buNone/>
            </a:pPr>
            <a:r>
              <a:rPr lang="tr-TR" b="1" dirty="0" smtClean="0">
                <a:solidFill>
                  <a:srgbClr val="0070C0"/>
                </a:solidFill>
              </a:rPr>
              <a:t>    </a:t>
            </a:r>
            <a:r>
              <a:rPr lang="en-GB" b="1" dirty="0" smtClean="0">
                <a:solidFill>
                  <a:srgbClr val="0070C0"/>
                </a:solidFill>
              </a:rPr>
              <a:t>In Turkey, sugar beet production is regulated and sugar beet producers (growers) are registered by the Turkish Sugar Authority. Statistical data related to sugar beet production is compiled from the administrative records of the Turkish Sugar Authority and published by </a:t>
            </a:r>
            <a:r>
              <a:rPr lang="en-GB" b="1" dirty="0" err="1" smtClean="0">
                <a:solidFill>
                  <a:srgbClr val="0070C0"/>
                </a:solidFill>
              </a:rPr>
              <a:t>TurkStat</a:t>
            </a:r>
            <a:r>
              <a:rPr lang="en-GB" b="1" dirty="0" smtClean="0">
                <a:solidFill>
                  <a:srgbClr val="0070C0"/>
                </a:solidFill>
              </a:rPr>
              <a:t> in May, October and December each year. </a:t>
            </a:r>
            <a:endParaRPr lang="tr-TR" b="1" dirty="0" smtClean="0">
              <a:solidFill>
                <a:srgbClr val="0070C0"/>
              </a:solidFill>
            </a:endParaRPr>
          </a:p>
          <a:p>
            <a:pPr algn="just"/>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26</a:t>
            </a:fld>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2 İçerik Yer Tutucusu"/>
          <p:cNvSpPr>
            <a:spLocks noGrp="1"/>
          </p:cNvSpPr>
          <p:nvPr>
            <p:ph idx="1"/>
          </p:nvPr>
        </p:nvSpPr>
        <p:spPr>
          <a:xfrm>
            <a:off x="428596" y="714357"/>
            <a:ext cx="8258204" cy="5500726"/>
          </a:xfrm>
        </p:spPr>
        <p:txBody>
          <a:bodyPr>
            <a:noAutofit/>
          </a:bodyPr>
          <a:lstStyle/>
          <a:p>
            <a:pPr algn="just"/>
            <a:r>
              <a:rPr lang="tr-TR" b="1" dirty="0" err="1" smtClean="0">
                <a:solidFill>
                  <a:srgbClr val="C00000"/>
                </a:solidFill>
              </a:rPr>
              <a:t>Vegetables</a:t>
            </a:r>
            <a:r>
              <a:rPr lang="tr-TR" b="1" dirty="0" smtClean="0">
                <a:solidFill>
                  <a:srgbClr val="C00000"/>
                </a:solidFill>
              </a:rPr>
              <a:t> </a:t>
            </a:r>
            <a:r>
              <a:rPr lang="tr-TR" b="1" dirty="0" err="1" smtClean="0">
                <a:solidFill>
                  <a:srgbClr val="C00000"/>
                </a:solidFill>
              </a:rPr>
              <a:t>consist</a:t>
            </a:r>
            <a:r>
              <a:rPr lang="tr-TR" b="1" dirty="0" smtClean="0">
                <a:solidFill>
                  <a:srgbClr val="C00000"/>
                </a:solidFill>
              </a:rPr>
              <a:t> of 3 </a:t>
            </a:r>
            <a:r>
              <a:rPr lang="tr-TR" b="1" dirty="0" err="1" smtClean="0">
                <a:solidFill>
                  <a:srgbClr val="C00000"/>
                </a:solidFill>
              </a:rPr>
              <a:t>subgroups</a:t>
            </a:r>
            <a:r>
              <a:rPr lang="tr-TR" b="1" dirty="0" smtClean="0">
                <a:solidFill>
                  <a:srgbClr val="C00000"/>
                </a:solidFill>
              </a:rPr>
              <a:t> </a:t>
            </a:r>
            <a:r>
              <a:rPr lang="tr-TR" b="1" dirty="0" err="1" smtClean="0">
                <a:solidFill>
                  <a:srgbClr val="C00000"/>
                </a:solidFill>
              </a:rPr>
              <a:t>and</a:t>
            </a:r>
            <a:r>
              <a:rPr lang="tr-TR" b="1" dirty="0" smtClean="0">
                <a:solidFill>
                  <a:srgbClr val="C00000"/>
                </a:solidFill>
              </a:rPr>
              <a:t> 52 </a:t>
            </a:r>
            <a:r>
              <a:rPr lang="tr-TR" b="1" dirty="0" err="1" smtClean="0">
                <a:solidFill>
                  <a:srgbClr val="C00000"/>
                </a:solidFill>
              </a:rPr>
              <a:t>crops</a:t>
            </a:r>
            <a:r>
              <a:rPr lang="tr-TR" b="1" dirty="0" smtClean="0">
                <a:solidFill>
                  <a:srgbClr val="C00000"/>
                </a:solidFill>
              </a:rPr>
              <a:t>. </a:t>
            </a:r>
            <a:r>
              <a:rPr lang="tr-TR" b="1" dirty="0" err="1" smtClean="0">
                <a:solidFill>
                  <a:srgbClr val="C00000"/>
                </a:solidFill>
              </a:rPr>
              <a:t>Compiled</a:t>
            </a:r>
            <a:r>
              <a:rPr lang="tr-TR" b="1" dirty="0" smtClean="0">
                <a:solidFill>
                  <a:srgbClr val="C00000"/>
                </a:solidFill>
              </a:rPr>
              <a:t> data </a:t>
            </a:r>
            <a:r>
              <a:rPr lang="tr-TR" b="1" dirty="0" err="1" smtClean="0">
                <a:solidFill>
                  <a:srgbClr val="C00000"/>
                </a:solidFill>
              </a:rPr>
              <a:t>related</a:t>
            </a:r>
            <a:r>
              <a:rPr lang="tr-TR" b="1" dirty="0" smtClean="0">
                <a:solidFill>
                  <a:srgbClr val="C00000"/>
                </a:solidFill>
              </a:rPr>
              <a:t> </a:t>
            </a:r>
            <a:r>
              <a:rPr lang="tr-TR" b="1" dirty="0" err="1" smtClean="0">
                <a:solidFill>
                  <a:srgbClr val="C00000"/>
                </a:solidFill>
              </a:rPr>
              <a:t>to</a:t>
            </a:r>
            <a:r>
              <a:rPr lang="tr-TR" b="1" dirty="0" smtClean="0">
                <a:solidFill>
                  <a:srgbClr val="C00000"/>
                </a:solidFill>
              </a:rPr>
              <a:t> </a:t>
            </a:r>
            <a:r>
              <a:rPr lang="tr-TR" b="1" dirty="0" err="1" smtClean="0">
                <a:solidFill>
                  <a:srgbClr val="C00000"/>
                </a:solidFill>
              </a:rPr>
              <a:t>vegetables</a:t>
            </a:r>
            <a:r>
              <a:rPr lang="tr-TR" b="1" dirty="0" smtClean="0">
                <a:solidFill>
                  <a:srgbClr val="C00000"/>
                </a:solidFill>
              </a:rPr>
              <a:t> </a:t>
            </a:r>
            <a:r>
              <a:rPr lang="tr-TR" b="1" dirty="0" err="1" smtClean="0">
                <a:solidFill>
                  <a:srgbClr val="C00000"/>
                </a:solidFill>
              </a:rPr>
              <a:t>are</a:t>
            </a:r>
            <a:r>
              <a:rPr lang="tr-TR" b="1" dirty="0" smtClean="0">
                <a:solidFill>
                  <a:srgbClr val="C00000"/>
                </a:solidFill>
              </a:rPr>
              <a:t>:</a:t>
            </a:r>
          </a:p>
          <a:p>
            <a:pPr algn="just">
              <a:buNone/>
            </a:pPr>
            <a:endParaRPr lang="tr-TR" sz="1000" dirty="0" smtClean="0"/>
          </a:p>
          <a:p>
            <a:pPr algn="just">
              <a:buNone/>
            </a:pPr>
            <a:r>
              <a:rPr lang="tr-TR" sz="2400" dirty="0" smtClean="0"/>
              <a:t>   - </a:t>
            </a:r>
            <a:r>
              <a:rPr lang="tr-TR" b="1" dirty="0" err="1" smtClean="0">
                <a:solidFill>
                  <a:srgbClr val="0070C0"/>
                </a:solidFill>
              </a:rPr>
              <a:t>Area</a:t>
            </a:r>
            <a:r>
              <a:rPr lang="tr-TR" b="1" dirty="0" smtClean="0">
                <a:solidFill>
                  <a:srgbClr val="0070C0"/>
                </a:solidFill>
              </a:rPr>
              <a:t> of </a:t>
            </a:r>
            <a:r>
              <a:rPr lang="tr-TR" b="1" dirty="0" err="1" smtClean="0">
                <a:solidFill>
                  <a:srgbClr val="0070C0"/>
                </a:solidFill>
              </a:rPr>
              <a:t>outdoor</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Area</a:t>
            </a:r>
            <a:r>
              <a:rPr lang="tr-TR" b="1" dirty="0" smtClean="0">
                <a:solidFill>
                  <a:srgbClr val="0070C0"/>
                </a:solidFill>
              </a:rPr>
              <a:t> of </a:t>
            </a:r>
            <a:r>
              <a:rPr lang="tr-TR" b="1" dirty="0" err="1" smtClean="0">
                <a:solidFill>
                  <a:srgbClr val="0070C0"/>
                </a:solidFill>
              </a:rPr>
              <a:t>indoor</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Production</a:t>
            </a:r>
            <a:r>
              <a:rPr lang="tr-TR" b="1" dirty="0" smtClean="0">
                <a:solidFill>
                  <a:srgbClr val="0070C0"/>
                </a:solidFill>
              </a:rPr>
              <a:t> of </a:t>
            </a:r>
            <a:r>
              <a:rPr lang="tr-TR" b="1" dirty="0" err="1" smtClean="0">
                <a:solidFill>
                  <a:srgbClr val="0070C0"/>
                </a:solidFill>
              </a:rPr>
              <a:t>outdoor</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Production</a:t>
            </a:r>
            <a:r>
              <a:rPr lang="tr-TR" b="1" dirty="0" smtClean="0">
                <a:solidFill>
                  <a:srgbClr val="0070C0"/>
                </a:solidFill>
              </a:rPr>
              <a:t> of </a:t>
            </a:r>
            <a:r>
              <a:rPr lang="tr-TR" b="1" dirty="0" err="1" smtClean="0">
                <a:solidFill>
                  <a:srgbClr val="0070C0"/>
                </a:solidFill>
              </a:rPr>
              <a:t>indoor</a:t>
            </a:r>
            <a:endParaRPr lang="tr-TR" b="1" dirty="0" smtClean="0">
              <a:solidFill>
                <a:srgbClr val="0070C0"/>
              </a:solidFill>
            </a:endParaRPr>
          </a:p>
          <a:p>
            <a:pPr algn="just">
              <a:buNone/>
            </a:pPr>
            <a:r>
              <a:rPr lang="tr-TR" b="1" dirty="0" smtClean="0">
                <a:solidFill>
                  <a:srgbClr val="0070C0"/>
                </a:solidFill>
              </a:rPr>
              <a:t>   - </a:t>
            </a:r>
            <a:r>
              <a:rPr lang="tr-TR" b="1" dirty="0" err="1" smtClean="0">
                <a:solidFill>
                  <a:srgbClr val="0070C0"/>
                </a:solidFill>
              </a:rPr>
              <a:t>Yield</a:t>
            </a:r>
            <a:r>
              <a:rPr lang="tr-TR" b="1" dirty="0" smtClean="0">
                <a:solidFill>
                  <a:srgbClr val="0070C0"/>
                </a:solidFill>
              </a:rPr>
              <a:t> of </a:t>
            </a:r>
            <a:r>
              <a:rPr lang="tr-TR" b="1" dirty="0" err="1" smtClean="0">
                <a:solidFill>
                  <a:srgbClr val="0070C0"/>
                </a:solidFill>
              </a:rPr>
              <a:t>crops</a:t>
            </a:r>
            <a:endParaRPr lang="tr-TR" b="1" dirty="0" smtClean="0">
              <a:solidFill>
                <a:srgbClr val="0070C0"/>
              </a:solidFill>
            </a:endParaRPr>
          </a:p>
          <a:p>
            <a:pPr algn="just">
              <a:buNone/>
            </a:pPr>
            <a:endParaRPr lang="tr-TR" sz="2400" b="1" dirty="0" smtClean="0">
              <a:solidFill>
                <a:srgbClr val="0070C0"/>
              </a:solidFill>
            </a:endParaRPr>
          </a:p>
          <a:p>
            <a:pPr algn="just">
              <a:buNone/>
            </a:pPr>
            <a:endParaRPr lang="tr-TR" sz="2400" b="1" dirty="0">
              <a:solidFill>
                <a:srgbClr val="0070C0"/>
              </a:solidFill>
            </a:endParaRPr>
          </a:p>
        </p:txBody>
      </p:sp>
      <p:sp>
        <p:nvSpPr>
          <p:cNvPr id="5" name="4 Slayt Numarası Yer Tutucusu"/>
          <p:cNvSpPr>
            <a:spLocks noGrp="1"/>
          </p:cNvSpPr>
          <p:nvPr>
            <p:ph type="sldNum" sz="quarter" idx="12"/>
          </p:nvPr>
        </p:nvSpPr>
        <p:spPr/>
        <p:txBody>
          <a:bodyPr/>
          <a:lstStyle/>
          <a:p>
            <a:pPr>
              <a:defRPr/>
            </a:pPr>
            <a:fld id="{AD750E3C-C0F4-406B-8B81-1979472F8F97}" type="slidenum">
              <a:rPr lang="tr-TR" smtClean="0"/>
              <a:pPr>
                <a:defRPr/>
              </a:pPr>
              <a:t>27</a:t>
            </a:fld>
            <a:endParaRPr lang="tr-TR" dirty="0"/>
          </a:p>
        </p:txBody>
      </p:sp>
    </p:spTree>
  </p:cSld>
  <p:clrMapOvr>
    <a:masterClrMapping/>
  </p:clrMapOvr>
  <p:transition spd="med">
    <p:pull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İçerik Yer Tutucusu"/>
          <p:cNvSpPr>
            <a:spLocks noGrp="1"/>
          </p:cNvSpPr>
          <p:nvPr>
            <p:ph idx="1"/>
          </p:nvPr>
        </p:nvSpPr>
        <p:spPr>
          <a:xfrm>
            <a:off x="428596" y="785794"/>
            <a:ext cx="8258204" cy="5357850"/>
          </a:xfrm>
        </p:spPr>
        <p:txBody>
          <a:bodyPr>
            <a:noAutofit/>
          </a:bodyPr>
          <a:lstStyle/>
          <a:p>
            <a:pPr algn="just"/>
            <a:r>
              <a:rPr lang="tr-TR" b="1" dirty="0" err="1" smtClean="0">
                <a:solidFill>
                  <a:srgbClr val="C00000"/>
                </a:solidFill>
              </a:rPr>
              <a:t>Fruits</a:t>
            </a:r>
            <a:r>
              <a:rPr lang="tr-TR" b="1" dirty="0" smtClean="0">
                <a:solidFill>
                  <a:srgbClr val="C00000"/>
                </a:solidFill>
              </a:rPr>
              <a:t> </a:t>
            </a:r>
            <a:r>
              <a:rPr lang="tr-TR" b="1" dirty="0" err="1" smtClean="0">
                <a:solidFill>
                  <a:srgbClr val="C00000"/>
                </a:solidFill>
              </a:rPr>
              <a:t>include</a:t>
            </a:r>
            <a:r>
              <a:rPr lang="tr-TR" b="1" dirty="0" smtClean="0">
                <a:solidFill>
                  <a:srgbClr val="C00000"/>
                </a:solidFill>
              </a:rPr>
              <a:t> 4 </a:t>
            </a:r>
            <a:r>
              <a:rPr lang="tr-TR" b="1" dirty="0" err="1" smtClean="0">
                <a:solidFill>
                  <a:srgbClr val="C00000"/>
                </a:solidFill>
              </a:rPr>
              <a:t>subgroups</a:t>
            </a:r>
            <a:r>
              <a:rPr lang="tr-TR" b="1" dirty="0" smtClean="0">
                <a:solidFill>
                  <a:srgbClr val="C00000"/>
                </a:solidFill>
              </a:rPr>
              <a:t> </a:t>
            </a:r>
            <a:r>
              <a:rPr lang="tr-TR" b="1" dirty="0" err="1" smtClean="0">
                <a:solidFill>
                  <a:srgbClr val="C00000"/>
                </a:solidFill>
              </a:rPr>
              <a:t>and</a:t>
            </a:r>
            <a:r>
              <a:rPr lang="tr-TR" b="1" dirty="0" smtClean="0">
                <a:solidFill>
                  <a:srgbClr val="C00000"/>
                </a:solidFill>
              </a:rPr>
              <a:t> 55 </a:t>
            </a:r>
            <a:r>
              <a:rPr lang="tr-TR" b="1" dirty="0" err="1" smtClean="0">
                <a:solidFill>
                  <a:srgbClr val="C00000"/>
                </a:solidFill>
              </a:rPr>
              <a:t>crops</a:t>
            </a:r>
            <a:r>
              <a:rPr lang="tr-TR" b="1" dirty="0" smtClean="0">
                <a:solidFill>
                  <a:srgbClr val="C00000"/>
                </a:solidFill>
              </a:rPr>
              <a:t>. Data </a:t>
            </a:r>
            <a:r>
              <a:rPr lang="tr-TR" b="1" dirty="0" err="1" smtClean="0">
                <a:solidFill>
                  <a:srgbClr val="C00000"/>
                </a:solidFill>
              </a:rPr>
              <a:t>compiled</a:t>
            </a:r>
            <a:r>
              <a:rPr lang="tr-TR" b="1" dirty="0" smtClean="0">
                <a:solidFill>
                  <a:srgbClr val="C00000"/>
                </a:solidFill>
              </a:rPr>
              <a:t> is as </a:t>
            </a:r>
            <a:r>
              <a:rPr lang="tr-TR" b="1" dirty="0" err="1" smtClean="0">
                <a:solidFill>
                  <a:srgbClr val="C00000"/>
                </a:solidFill>
              </a:rPr>
              <a:t>follows</a:t>
            </a:r>
            <a:r>
              <a:rPr lang="tr-TR" b="1" dirty="0" smtClean="0">
                <a:solidFill>
                  <a:srgbClr val="C00000"/>
                </a:solidFill>
              </a:rPr>
              <a:t>:</a:t>
            </a:r>
          </a:p>
          <a:p>
            <a:pPr algn="just">
              <a:lnSpc>
                <a:spcPct val="150000"/>
              </a:lnSpc>
              <a:buNone/>
            </a:pPr>
            <a:r>
              <a:rPr lang="tr-TR" sz="2400" dirty="0" smtClean="0"/>
              <a:t>      </a:t>
            </a:r>
            <a:r>
              <a:rPr lang="tr-TR" dirty="0" smtClean="0"/>
              <a:t>- </a:t>
            </a:r>
            <a:r>
              <a:rPr lang="tr-TR" b="1" dirty="0" err="1" smtClean="0">
                <a:solidFill>
                  <a:srgbClr val="0070C0"/>
                </a:solidFill>
              </a:rPr>
              <a:t>Area</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Number</a:t>
            </a:r>
            <a:r>
              <a:rPr lang="tr-TR" b="1" dirty="0" smtClean="0">
                <a:solidFill>
                  <a:srgbClr val="0070C0"/>
                </a:solidFill>
              </a:rPr>
              <a:t> of </a:t>
            </a:r>
            <a:r>
              <a:rPr lang="tr-TR" b="1" dirty="0" err="1" smtClean="0">
                <a:solidFill>
                  <a:srgbClr val="0070C0"/>
                </a:solidFill>
              </a:rPr>
              <a:t>trees</a:t>
            </a:r>
            <a:r>
              <a:rPr lang="tr-TR" b="1" dirty="0" smtClean="0">
                <a:solidFill>
                  <a:srgbClr val="0070C0"/>
                </a:solidFill>
              </a:rPr>
              <a:t> (</a:t>
            </a:r>
            <a:r>
              <a:rPr lang="tr-TR" b="1" dirty="0" err="1" smtClean="0">
                <a:solidFill>
                  <a:srgbClr val="0070C0"/>
                </a:solidFill>
              </a:rPr>
              <a:t>Bearing</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non</a:t>
            </a:r>
            <a:r>
              <a:rPr lang="tr-TR" b="1" dirty="0" smtClean="0">
                <a:solidFill>
                  <a:srgbClr val="0070C0"/>
                </a:solidFill>
              </a:rPr>
              <a:t>-</a:t>
            </a:r>
            <a:r>
              <a:rPr lang="tr-TR" b="1" dirty="0" err="1" smtClean="0">
                <a:solidFill>
                  <a:srgbClr val="0070C0"/>
                </a:solidFill>
              </a:rPr>
              <a:t>bearing</a:t>
            </a:r>
            <a:r>
              <a:rPr lang="tr-TR" b="1" dirty="0" smtClean="0">
                <a:solidFill>
                  <a:srgbClr val="0070C0"/>
                </a:solidFill>
              </a:rPr>
              <a:t>)</a:t>
            </a:r>
          </a:p>
          <a:p>
            <a:pPr algn="just">
              <a:buNone/>
            </a:pPr>
            <a:r>
              <a:rPr lang="tr-TR" b="1" dirty="0" smtClean="0">
                <a:solidFill>
                  <a:srgbClr val="0070C0"/>
                </a:solidFill>
              </a:rPr>
              <a:t>    - </a:t>
            </a:r>
            <a:r>
              <a:rPr lang="tr-TR" b="1" dirty="0" err="1" smtClean="0">
                <a:solidFill>
                  <a:srgbClr val="0070C0"/>
                </a:solidFill>
              </a:rPr>
              <a:t>Production</a:t>
            </a:r>
            <a:r>
              <a:rPr lang="tr-TR" b="1" dirty="0" smtClean="0">
                <a:solidFill>
                  <a:srgbClr val="0070C0"/>
                </a:solidFill>
              </a:rPr>
              <a:t> </a:t>
            </a:r>
          </a:p>
          <a:p>
            <a:pPr algn="just">
              <a:buNone/>
            </a:pPr>
            <a:r>
              <a:rPr lang="tr-TR" b="1" dirty="0" smtClean="0">
                <a:solidFill>
                  <a:srgbClr val="0070C0"/>
                </a:solidFill>
              </a:rPr>
              <a:t>    - </a:t>
            </a:r>
            <a:r>
              <a:rPr lang="tr-TR" b="1" dirty="0" err="1" smtClean="0">
                <a:solidFill>
                  <a:srgbClr val="0070C0"/>
                </a:solidFill>
              </a:rPr>
              <a:t>Yield</a:t>
            </a:r>
            <a:r>
              <a:rPr lang="tr-TR" b="1" dirty="0" smtClean="0">
                <a:solidFill>
                  <a:srgbClr val="0070C0"/>
                </a:solidFill>
              </a:rPr>
              <a:t> of </a:t>
            </a:r>
            <a:r>
              <a:rPr lang="tr-TR" b="1" dirty="0" err="1" smtClean="0">
                <a:solidFill>
                  <a:srgbClr val="0070C0"/>
                </a:solidFill>
              </a:rPr>
              <a:t>crops</a:t>
            </a:r>
            <a:r>
              <a:rPr lang="tr-TR" b="1" dirty="0" smtClean="0">
                <a:solidFill>
                  <a:srgbClr val="0070C0"/>
                </a:solidFill>
              </a:rPr>
              <a:t> </a:t>
            </a:r>
          </a:p>
          <a:p>
            <a:pPr algn="just">
              <a:buNone/>
            </a:pPr>
            <a:endParaRPr lang="tr-TR" sz="1000" b="1" dirty="0" smtClean="0">
              <a:solidFill>
                <a:srgbClr val="0070C0"/>
              </a:solidFill>
            </a:endParaRPr>
          </a:p>
          <a:p>
            <a:pPr algn="just"/>
            <a:r>
              <a:rPr lang="tr-TR" b="1" dirty="0" err="1" smtClean="0">
                <a:solidFill>
                  <a:srgbClr val="C00000"/>
                </a:solidFill>
              </a:rPr>
              <a:t>Flower</a:t>
            </a:r>
            <a:r>
              <a:rPr lang="tr-TR" b="1" dirty="0" smtClean="0">
                <a:solidFill>
                  <a:srgbClr val="C00000"/>
                </a:solidFill>
              </a:rPr>
              <a:t> </a:t>
            </a:r>
            <a:r>
              <a:rPr lang="tr-TR" b="1" dirty="0" err="1" smtClean="0">
                <a:solidFill>
                  <a:srgbClr val="C00000"/>
                </a:solidFill>
              </a:rPr>
              <a:t>and</a:t>
            </a:r>
            <a:r>
              <a:rPr lang="tr-TR" b="1" dirty="0" smtClean="0">
                <a:solidFill>
                  <a:srgbClr val="C00000"/>
                </a:solidFill>
              </a:rPr>
              <a:t> </a:t>
            </a:r>
            <a:r>
              <a:rPr lang="tr-TR" b="1" dirty="0" err="1" smtClean="0">
                <a:solidFill>
                  <a:srgbClr val="C00000"/>
                </a:solidFill>
              </a:rPr>
              <a:t>Ornamental</a:t>
            </a:r>
            <a:r>
              <a:rPr lang="tr-TR" b="1" dirty="0" smtClean="0">
                <a:solidFill>
                  <a:srgbClr val="C00000"/>
                </a:solidFill>
              </a:rPr>
              <a:t> </a:t>
            </a:r>
            <a:r>
              <a:rPr lang="tr-TR" b="1" dirty="0" err="1" smtClean="0">
                <a:solidFill>
                  <a:srgbClr val="C00000"/>
                </a:solidFill>
              </a:rPr>
              <a:t>Plants</a:t>
            </a:r>
            <a:endParaRPr lang="tr-TR" b="1" dirty="0" smtClean="0">
              <a:solidFill>
                <a:srgbClr val="C00000"/>
              </a:solidFill>
            </a:endParaRPr>
          </a:p>
          <a:p>
            <a:pPr algn="just">
              <a:lnSpc>
                <a:spcPct val="150000"/>
              </a:lnSpc>
              <a:buNone/>
            </a:pPr>
            <a:r>
              <a:rPr lang="tr-TR" dirty="0" smtClean="0"/>
              <a:t>      - </a:t>
            </a:r>
            <a:r>
              <a:rPr lang="tr-TR" b="1" dirty="0" err="1" smtClean="0">
                <a:solidFill>
                  <a:srgbClr val="0070C0"/>
                </a:solidFill>
              </a:rPr>
              <a:t>Area</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Production</a:t>
            </a:r>
            <a:endParaRPr lang="tr-TR" b="1" dirty="0" smtClean="0">
              <a:solidFill>
                <a:srgbClr val="0070C0"/>
              </a:solidFill>
            </a:endParaRPr>
          </a:p>
          <a:p>
            <a:pPr algn="just">
              <a:buNone/>
            </a:pPr>
            <a:endParaRPr lang="tr-TR" b="1" dirty="0" smtClean="0">
              <a:solidFill>
                <a:srgbClr val="0070C0"/>
              </a:solidFill>
            </a:endParaRPr>
          </a:p>
          <a:p>
            <a:pPr algn="just">
              <a:buNone/>
            </a:pPr>
            <a:endParaRPr lang="tr-TR" sz="2400" b="1" dirty="0" smtClean="0">
              <a:solidFill>
                <a:srgbClr val="0070C0"/>
              </a:solidFill>
            </a:endParaRPr>
          </a:p>
          <a:p>
            <a:pPr algn="just">
              <a:buNone/>
            </a:pPr>
            <a:endParaRPr lang="tr-TR" sz="2400" b="1" dirty="0">
              <a:solidFill>
                <a:srgbClr val="0070C0"/>
              </a:solidFill>
            </a:endParaRPr>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28</a:t>
            </a:fld>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Alt Başlık"/>
          <p:cNvSpPr>
            <a:spLocks noGrp="1"/>
          </p:cNvSpPr>
          <p:nvPr>
            <p:ph idx="1"/>
          </p:nvPr>
        </p:nvSpPr>
        <p:spPr>
          <a:xfrm>
            <a:off x="0" y="1196752"/>
            <a:ext cx="8964488" cy="4929411"/>
          </a:xfrm>
        </p:spPr>
        <p:txBody>
          <a:bodyPr>
            <a:noAutofit/>
          </a:bodyPr>
          <a:lstStyle/>
          <a:p>
            <a:pPr algn="just"/>
            <a:r>
              <a:rPr lang="tr-TR" b="1" dirty="0" smtClean="0">
                <a:solidFill>
                  <a:srgbClr val="C00000"/>
                </a:solidFill>
              </a:rPr>
              <a:t>FOOD SAFETY STATISTICS</a:t>
            </a:r>
          </a:p>
          <a:p>
            <a:pPr algn="just"/>
            <a:r>
              <a:rPr lang="en-US" b="1" dirty="0" smtClean="0">
                <a:solidFill>
                  <a:srgbClr val="0070C0"/>
                </a:solidFill>
              </a:rPr>
              <a:t>Food Safety Statistics consists of statistics compiled by using administrative records b</a:t>
            </a:r>
            <a:r>
              <a:rPr lang="tr-TR" b="1" dirty="0" smtClean="0">
                <a:solidFill>
                  <a:srgbClr val="0070C0"/>
                </a:solidFill>
              </a:rPr>
              <a:t>y </a:t>
            </a:r>
            <a:r>
              <a:rPr lang="en-US" b="1" dirty="0" smtClean="0">
                <a:solidFill>
                  <a:srgbClr val="0070C0"/>
                </a:solidFill>
              </a:rPr>
              <a:t>Turkish</a:t>
            </a:r>
            <a:r>
              <a:rPr lang="tr-TR" b="1" dirty="0" smtClean="0">
                <a:solidFill>
                  <a:srgbClr val="0070C0"/>
                </a:solidFill>
              </a:rPr>
              <a:t> </a:t>
            </a:r>
            <a:r>
              <a:rPr lang="en-US" b="1" dirty="0" smtClean="0">
                <a:solidFill>
                  <a:srgbClr val="0070C0"/>
                </a:solidFill>
              </a:rPr>
              <a:t>Statistical Institute related to organic farming, use of fertilizers, good agricultural practices.</a:t>
            </a:r>
            <a:endParaRPr lang="tr-TR" b="1" dirty="0" smtClean="0">
              <a:solidFill>
                <a:srgbClr val="0070C0"/>
              </a:solidFill>
            </a:endParaRPr>
          </a:p>
          <a:p>
            <a:pPr algn="just"/>
            <a:endParaRPr lang="tr-TR" b="1" dirty="0" smtClean="0">
              <a:solidFill>
                <a:srgbClr val="CC0000"/>
              </a:solidFill>
            </a:endParaRPr>
          </a:p>
          <a:p>
            <a:pPr algn="just"/>
            <a:endParaRPr lang="tr-TR" b="1" dirty="0" smtClean="0">
              <a:solidFill>
                <a:srgbClr val="CC0000"/>
              </a:solidFill>
            </a:endParaRPr>
          </a:p>
          <a:p>
            <a:pPr algn="just">
              <a:buNone/>
            </a:pPr>
            <a:endParaRPr lang="tr-TR" dirty="0" smtClean="0">
              <a:solidFill>
                <a:srgbClr val="000099"/>
              </a:solidFill>
            </a:endParaRPr>
          </a:p>
          <a:p>
            <a:pPr algn="just"/>
            <a:endParaRPr lang="tr-TR" b="1" dirty="0" smtClean="0">
              <a:solidFill>
                <a:srgbClr val="000099"/>
              </a:solidFill>
            </a:endParaRPr>
          </a:p>
          <a:p>
            <a:pPr algn="just">
              <a:buNone/>
            </a:pPr>
            <a:endParaRPr lang="tr-TR" dirty="0"/>
          </a:p>
        </p:txBody>
      </p:sp>
      <p:sp>
        <p:nvSpPr>
          <p:cNvPr id="5" name="4 Slayt Numarası Yer Tutucusu"/>
          <p:cNvSpPr>
            <a:spLocks noGrp="1"/>
          </p:cNvSpPr>
          <p:nvPr>
            <p:ph type="sldNum" sz="quarter" idx="12"/>
          </p:nvPr>
        </p:nvSpPr>
        <p:spPr/>
        <p:txBody>
          <a:bodyPr/>
          <a:lstStyle/>
          <a:p>
            <a:pPr>
              <a:defRPr/>
            </a:pPr>
            <a:fld id="{C5ABA808-9D92-426B-96F1-C5452FC3D8FD}" type="slidenum">
              <a:rPr lang="tr-TR" smtClean="0"/>
              <a:pPr>
                <a:defRPr/>
              </a:pPr>
              <a:t>29</a:t>
            </a:fld>
            <a:endParaRPr lang="tr-TR" dirty="0"/>
          </a:p>
        </p:txBody>
      </p:sp>
      <p:sp>
        <p:nvSpPr>
          <p:cNvPr id="8" name="7 Dikdörtgen"/>
          <p:cNvSpPr/>
          <p:nvPr/>
        </p:nvSpPr>
        <p:spPr>
          <a:xfrm>
            <a:off x="1285852" y="714356"/>
            <a:ext cx="5715040" cy="584775"/>
          </a:xfrm>
          <a:prstGeom prst="rect">
            <a:avLst/>
          </a:prstGeom>
        </p:spPr>
        <p:txBody>
          <a:bodyPr wrap="square">
            <a:spAutoFit/>
          </a:bodyPr>
          <a:lstStyle/>
          <a:p>
            <a:pPr algn="ctr">
              <a:buNone/>
            </a:pPr>
            <a:r>
              <a:rPr lang="tr-TR" sz="3200" b="1" dirty="0" err="1" smtClean="0">
                <a:solidFill>
                  <a:srgbClr val="0070C0"/>
                </a:solidFill>
              </a:rPr>
              <a:t>Other</a:t>
            </a:r>
            <a:r>
              <a:rPr lang="tr-TR" sz="3200" b="1" dirty="0" smtClean="0">
                <a:solidFill>
                  <a:srgbClr val="0070C0"/>
                </a:solidFill>
              </a:rPr>
              <a:t> </a:t>
            </a:r>
            <a:r>
              <a:rPr lang="tr-TR" sz="3200" b="1" dirty="0" err="1" smtClean="0">
                <a:solidFill>
                  <a:srgbClr val="0070C0"/>
                </a:solidFill>
              </a:rPr>
              <a:t>Crop</a:t>
            </a:r>
            <a:r>
              <a:rPr lang="tr-TR" sz="3200" b="1" dirty="0" smtClean="0">
                <a:solidFill>
                  <a:srgbClr val="0070C0"/>
                </a:solidFill>
              </a:rPr>
              <a:t> </a:t>
            </a:r>
            <a:r>
              <a:rPr lang="tr-TR" sz="3200" b="1" dirty="0" err="1" smtClean="0">
                <a:solidFill>
                  <a:srgbClr val="0070C0"/>
                </a:solidFill>
              </a:rPr>
              <a:t>Production</a:t>
            </a:r>
            <a:r>
              <a:rPr lang="tr-TR" sz="3200" b="1" dirty="0" smtClean="0">
                <a:solidFill>
                  <a:srgbClr val="0070C0"/>
                </a:solidFill>
              </a:rPr>
              <a:t> Data </a:t>
            </a:r>
          </a:p>
        </p:txBody>
      </p:sp>
    </p:spTree>
  </p:cSld>
  <p:clrMapOvr>
    <a:masterClrMapping/>
  </p:clrMapOvr>
  <p:transition spd="med">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92500" lnSpcReduction="20000"/>
          </a:bodyPr>
          <a:lstStyle/>
          <a:p>
            <a:pPr algn="just"/>
            <a:r>
              <a:rPr lang="en-GB" b="1" dirty="0" smtClean="0">
                <a:solidFill>
                  <a:srgbClr val="0070C0"/>
                </a:solidFill>
              </a:rPr>
              <a:t>Province and District Directorates of </a:t>
            </a:r>
            <a:r>
              <a:rPr lang="en-GB" b="1" dirty="0" err="1" smtClean="0">
                <a:solidFill>
                  <a:srgbClr val="0070C0"/>
                </a:solidFill>
              </a:rPr>
              <a:t>MoFAL</a:t>
            </a:r>
            <a:r>
              <a:rPr lang="en-GB" b="1" dirty="0" smtClean="0">
                <a:solidFill>
                  <a:srgbClr val="0070C0"/>
                </a:solidFill>
              </a:rPr>
              <a:t>. Within </a:t>
            </a:r>
            <a:r>
              <a:rPr lang="en-GB" b="1" dirty="0" err="1" smtClean="0">
                <a:solidFill>
                  <a:srgbClr val="0070C0"/>
                </a:solidFill>
              </a:rPr>
              <a:t>MoFAL</a:t>
            </a:r>
            <a:r>
              <a:rPr lang="en-GB" b="1" dirty="0" smtClean="0">
                <a:solidFill>
                  <a:srgbClr val="0070C0"/>
                </a:solidFill>
              </a:rPr>
              <a:t>, the Geographical Information Systems Department under the General Directorate of Agricultural Reform (GDAR) is assigned with the task of collecting agricultural data. </a:t>
            </a:r>
            <a:endParaRPr lang="tr-TR" b="1" dirty="0" smtClean="0">
              <a:solidFill>
                <a:srgbClr val="0070C0"/>
              </a:solidFill>
            </a:endParaRPr>
          </a:p>
          <a:p>
            <a:pPr algn="just"/>
            <a:endParaRPr lang="tr-TR" sz="1200" b="1" dirty="0" smtClean="0">
              <a:solidFill>
                <a:srgbClr val="0070C0"/>
              </a:solidFill>
            </a:endParaRPr>
          </a:p>
          <a:p>
            <a:pPr algn="just"/>
            <a:r>
              <a:rPr lang="en-GB" b="1" dirty="0" smtClean="0">
                <a:solidFill>
                  <a:srgbClr val="0070C0"/>
                </a:solidFill>
              </a:rPr>
              <a:t>For this purpose, the Statistical Data Network (SDN), a web-based data system for data collection, has been established by </a:t>
            </a:r>
            <a:r>
              <a:rPr lang="en-GB" b="1" dirty="0" err="1" smtClean="0">
                <a:solidFill>
                  <a:srgbClr val="0070C0"/>
                </a:solidFill>
              </a:rPr>
              <a:t>MoFAL</a:t>
            </a:r>
            <a:r>
              <a:rPr lang="en-GB" b="1" dirty="0" smtClean="0">
                <a:solidFill>
                  <a:srgbClr val="0070C0"/>
                </a:solidFill>
              </a:rPr>
              <a:t> and the 81 Province and 90</a:t>
            </a:r>
            <a:r>
              <a:rPr lang="tr-TR" b="1" dirty="0" smtClean="0">
                <a:solidFill>
                  <a:srgbClr val="0070C0"/>
                </a:solidFill>
              </a:rPr>
              <a:t>3</a:t>
            </a:r>
            <a:r>
              <a:rPr lang="en-GB" b="1" dirty="0" smtClean="0">
                <a:solidFill>
                  <a:srgbClr val="0070C0"/>
                </a:solidFill>
              </a:rPr>
              <a:t> District Directorates enter data into this system. SDN data is jointly analysed by </a:t>
            </a:r>
            <a:r>
              <a:rPr lang="en-GB" b="1" dirty="0" err="1" smtClean="0">
                <a:solidFill>
                  <a:srgbClr val="0070C0"/>
                </a:solidFill>
              </a:rPr>
              <a:t>MoFAL</a:t>
            </a:r>
            <a:r>
              <a:rPr lang="en-GB" b="1" dirty="0" smtClean="0">
                <a:solidFill>
                  <a:srgbClr val="0070C0"/>
                </a:solidFill>
              </a:rPr>
              <a:t> and </a:t>
            </a:r>
            <a:r>
              <a:rPr lang="en-GB" b="1" dirty="0" err="1" smtClean="0">
                <a:solidFill>
                  <a:srgbClr val="0070C0"/>
                </a:solidFill>
              </a:rPr>
              <a:t>TurkStat</a:t>
            </a:r>
            <a:r>
              <a:rPr lang="en-GB" b="1" dirty="0" smtClean="0">
                <a:solidFill>
                  <a:srgbClr val="0070C0"/>
                </a:solidFill>
              </a:rPr>
              <a:t>, and published by </a:t>
            </a:r>
            <a:r>
              <a:rPr lang="en-GB" b="1" dirty="0" err="1" smtClean="0">
                <a:solidFill>
                  <a:srgbClr val="0070C0"/>
                </a:solidFill>
              </a:rPr>
              <a:t>TurkStat</a:t>
            </a:r>
            <a:r>
              <a:rPr lang="en-GB" b="1" dirty="0" smtClean="0">
                <a:solidFill>
                  <a:srgbClr val="0070C0"/>
                </a:solidFill>
              </a:rPr>
              <a:t>. </a:t>
            </a:r>
            <a:endParaRPr lang="tr-TR" b="1" dirty="0">
              <a:solidFill>
                <a:srgbClr val="0070C0"/>
              </a:solidFill>
            </a:endParaRPr>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3</a:t>
            </a:fld>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692696"/>
            <a:ext cx="8928992" cy="5433467"/>
          </a:xfrm>
        </p:spPr>
        <p:txBody>
          <a:bodyPr>
            <a:normAutofit/>
          </a:bodyPr>
          <a:lstStyle/>
          <a:p>
            <a:pPr algn="just"/>
            <a:r>
              <a:rPr lang="tr-TR" b="1" dirty="0" err="1" smtClean="0">
                <a:solidFill>
                  <a:srgbClr val="CC0000"/>
                </a:solidFill>
              </a:rPr>
              <a:t>Organic</a:t>
            </a:r>
            <a:r>
              <a:rPr lang="tr-TR" b="1" dirty="0" smtClean="0">
                <a:solidFill>
                  <a:srgbClr val="CC0000"/>
                </a:solidFill>
              </a:rPr>
              <a:t> </a:t>
            </a:r>
            <a:r>
              <a:rPr lang="tr-TR" b="1" dirty="0" err="1" smtClean="0">
                <a:solidFill>
                  <a:srgbClr val="CC0000"/>
                </a:solidFill>
              </a:rPr>
              <a:t>farming</a:t>
            </a:r>
            <a:r>
              <a:rPr lang="tr-TR" b="1" dirty="0" smtClean="0">
                <a:solidFill>
                  <a:srgbClr val="CC0000"/>
                </a:solidFill>
              </a:rPr>
              <a:t>: </a:t>
            </a:r>
          </a:p>
          <a:p>
            <a:pPr algn="just"/>
            <a:r>
              <a:rPr lang="tr-TR" b="1" dirty="0" smtClean="0">
                <a:solidFill>
                  <a:srgbClr val="0070C0"/>
                </a:solidFill>
              </a:rPr>
              <a:t>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a:t>
            </a:r>
            <a:r>
              <a:rPr lang="tr-TR" b="1" dirty="0" err="1" smtClean="0">
                <a:solidFill>
                  <a:srgbClr val="0070C0"/>
                </a:solidFill>
              </a:rPr>
              <a:t>yearly</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obtained</a:t>
            </a:r>
            <a:r>
              <a:rPr lang="tr-TR" b="1" dirty="0" smtClean="0">
                <a:solidFill>
                  <a:srgbClr val="0070C0"/>
                </a:solidFill>
              </a:rPr>
              <a:t>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it is </a:t>
            </a:r>
            <a:r>
              <a:rPr lang="tr-TR" b="1" dirty="0" err="1" smtClean="0">
                <a:solidFill>
                  <a:srgbClr val="0070C0"/>
                </a:solidFill>
              </a:rPr>
              <a:t>administrative</a:t>
            </a:r>
            <a:r>
              <a:rPr lang="tr-TR" b="1" dirty="0" smtClean="0">
                <a:solidFill>
                  <a:srgbClr val="0070C0"/>
                </a:solidFill>
              </a:rPr>
              <a:t> </a:t>
            </a:r>
            <a:r>
              <a:rPr lang="tr-TR" b="1" dirty="0" err="1" smtClean="0">
                <a:solidFill>
                  <a:srgbClr val="0070C0"/>
                </a:solidFill>
              </a:rPr>
              <a:t>records</a:t>
            </a:r>
            <a:r>
              <a:rPr lang="tr-TR" b="1" dirty="0" smtClean="0">
                <a:solidFill>
                  <a:srgbClr val="0070C0"/>
                </a:solidFill>
              </a:rPr>
              <a:t>.</a:t>
            </a:r>
          </a:p>
          <a:p>
            <a:pPr algn="just"/>
            <a:r>
              <a:rPr lang="en-US" b="1" dirty="0" smtClean="0">
                <a:solidFill>
                  <a:srgbClr val="0070C0"/>
                </a:solidFill>
              </a:rPr>
              <a:t>Organic farming include agricultural activities in accordance with the provisions of the relevant</a:t>
            </a:r>
            <a:br>
              <a:rPr lang="en-US" b="1" dirty="0" smtClean="0">
                <a:solidFill>
                  <a:srgbClr val="0070C0"/>
                </a:solidFill>
              </a:rPr>
            </a:br>
            <a:r>
              <a:rPr lang="en-US" b="1" dirty="0" smtClean="0">
                <a:solidFill>
                  <a:srgbClr val="0070C0"/>
                </a:solidFill>
              </a:rPr>
              <a:t>legislation to consumers of all transactions of all products obtained by collecting from nature or forest</a:t>
            </a:r>
            <a:r>
              <a:rPr lang="tr-TR" b="1" dirty="0" smtClean="0">
                <a:solidFill>
                  <a:srgbClr val="0070C0"/>
                </a:solidFill>
              </a:rPr>
              <a:t> </a:t>
            </a:r>
            <a:r>
              <a:rPr lang="en-US" b="1" dirty="0" smtClean="0">
                <a:solidFill>
                  <a:srgbClr val="0070C0"/>
                </a:solidFill>
              </a:rPr>
              <a:t>areas the materials produced in accordance with the method of organic farming and fisheries, crop</a:t>
            </a:r>
            <a:r>
              <a:rPr lang="tr-TR" b="1" dirty="0" smtClean="0">
                <a:solidFill>
                  <a:srgbClr val="0070C0"/>
                </a:solidFill>
              </a:rPr>
              <a:t> </a:t>
            </a:r>
            <a:r>
              <a:rPr lang="en-US" b="1" dirty="0" smtClean="0">
                <a:solidFill>
                  <a:srgbClr val="0070C0"/>
                </a:solidFill>
              </a:rPr>
              <a:t>and animal products.</a:t>
            </a:r>
            <a:endParaRPr lang="tr-TR" b="1" dirty="0" smtClean="0">
              <a:solidFill>
                <a:srgbClr val="0070C0"/>
              </a:solidFill>
            </a:endParaRPr>
          </a:p>
          <a:p>
            <a:pPr algn="just"/>
            <a:endParaRPr lang="tr-TR" b="1" dirty="0" smtClean="0">
              <a:solidFill>
                <a:srgbClr val="CC0000"/>
              </a:solidFill>
            </a:endParaRP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30</a:t>
            </a:fld>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Alt Başlık"/>
          <p:cNvSpPr>
            <a:spLocks noGrp="1"/>
          </p:cNvSpPr>
          <p:nvPr>
            <p:ph idx="1"/>
          </p:nvPr>
        </p:nvSpPr>
        <p:spPr>
          <a:xfrm>
            <a:off x="0" y="692696"/>
            <a:ext cx="9144000" cy="5616624"/>
          </a:xfrm>
        </p:spPr>
        <p:txBody>
          <a:bodyPr>
            <a:noAutofit/>
          </a:bodyPr>
          <a:lstStyle/>
          <a:p>
            <a:pPr algn="just"/>
            <a:r>
              <a:rPr lang="en-GB" b="1" dirty="0" smtClean="0">
                <a:solidFill>
                  <a:srgbClr val="CC0000"/>
                </a:solidFill>
              </a:rPr>
              <a:t>Fertilizer statistics</a:t>
            </a:r>
            <a:r>
              <a:rPr lang="tr-TR" b="1" dirty="0" smtClean="0">
                <a:solidFill>
                  <a:srgbClr val="CC0000"/>
                </a:solidFill>
              </a:rPr>
              <a:t>:</a:t>
            </a:r>
          </a:p>
          <a:p>
            <a:pPr algn="just"/>
            <a:r>
              <a:rPr lang="tr-TR" b="1" dirty="0" smtClean="0">
                <a:solidFill>
                  <a:srgbClr val="0070C0"/>
                </a:solidFill>
              </a:rPr>
              <a:t>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a:t>
            </a:r>
            <a:r>
              <a:rPr lang="tr-TR" b="1" dirty="0" err="1" smtClean="0">
                <a:solidFill>
                  <a:srgbClr val="0070C0"/>
                </a:solidFill>
              </a:rPr>
              <a:t>yearly</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obtained</a:t>
            </a:r>
            <a:r>
              <a:rPr lang="tr-TR" b="1" dirty="0" smtClean="0">
                <a:solidFill>
                  <a:srgbClr val="0070C0"/>
                </a:solidFill>
              </a:rPr>
              <a:t>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t</a:t>
            </a:r>
            <a:r>
              <a:rPr lang="en-GB" b="1" dirty="0" smtClean="0">
                <a:solidFill>
                  <a:srgbClr val="0070C0"/>
                </a:solidFill>
              </a:rPr>
              <a:t>he data are based on administrative records. </a:t>
            </a:r>
            <a:endParaRPr lang="tr-TR" b="1" dirty="0" smtClean="0">
              <a:solidFill>
                <a:srgbClr val="0070C0"/>
              </a:solidFill>
            </a:endParaRPr>
          </a:p>
          <a:p>
            <a:r>
              <a:rPr lang="tr-TR" b="1" dirty="0" smtClean="0">
                <a:solidFill>
                  <a:srgbClr val="0070C0"/>
                </a:solidFill>
              </a:rPr>
              <a:t>Data </a:t>
            </a:r>
            <a:r>
              <a:rPr lang="tr-TR" b="1" dirty="0" err="1" smtClean="0">
                <a:solidFill>
                  <a:srgbClr val="0070C0"/>
                </a:solidFill>
              </a:rPr>
              <a:t>related</a:t>
            </a:r>
            <a:r>
              <a:rPr lang="tr-TR" b="1" dirty="0" smtClean="0">
                <a:solidFill>
                  <a:srgbClr val="0070C0"/>
                </a:solidFill>
              </a:rPr>
              <a:t> </a:t>
            </a:r>
            <a:r>
              <a:rPr lang="tr-TR" b="1" dirty="0" err="1" smtClean="0">
                <a:solidFill>
                  <a:srgbClr val="0070C0"/>
                </a:solidFill>
              </a:rPr>
              <a:t>to</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amount</a:t>
            </a:r>
            <a:r>
              <a:rPr lang="tr-TR" b="1" dirty="0" smtClean="0">
                <a:solidFill>
                  <a:srgbClr val="0070C0"/>
                </a:solidFill>
              </a:rPr>
              <a:t> of </a:t>
            </a:r>
            <a:r>
              <a:rPr lang="tr-TR" b="1" dirty="0" err="1" smtClean="0">
                <a:solidFill>
                  <a:srgbClr val="0070C0"/>
                </a:solidFill>
              </a:rPr>
              <a:t>used</a:t>
            </a:r>
            <a:r>
              <a:rPr lang="tr-TR" b="1" dirty="0" smtClean="0">
                <a:solidFill>
                  <a:srgbClr val="0070C0"/>
                </a:solidFill>
              </a:rPr>
              <a:t> </a:t>
            </a:r>
            <a:r>
              <a:rPr lang="tr-TR" b="1" dirty="0" err="1" smtClean="0">
                <a:solidFill>
                  <a:srgbClr val="0070C0"/>
                </a:solidFill>
              </a:rPr>
              <a:t>fertilizer</a:t>
            </a:r>
            <a:r>
              <a:rPr lang="tr-TR" b="1" dirty="0" smtClean="0">
                <a:solidFill>
                  <a:srgbClr val="0070C0"/>
                </a:solidFill>
              </a:rPr>
              <a:t> is </a:t>
            </a:r>
            <a:r>
              <a:rPr lang="tr-TR" b="1" dirty="0" err="1" smtClean="0">
                <a:solidFill>
                  <a:srgbClr val="0070C0"/>
                </a:solidFill>
              </a:rPr>
              <a:t>taken</a:t>
            </a:r>
            <a:r>
              <a:rPr lang="tr-TR" b="1" dirty="0" smtClean="0">
                <a:solidFill>
                  <a:srgbClr val="0070C0"/>
                </a:solidFill>
              </a:rPr>
              <a:t>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p>
          <a:p>
            <a:r>
              <a:rPr lang="tr-TR" b="1" dirty="0" err="1" smtClean="0">
                <a:solidFill>
                  <a:srgbClr val="0070C0"/>
                </a:solidFill>
              </a:rPr>
              <a:t>Types</a:t>
            </a:r>
            <a:r>
              <a:rPr lang="tr-TR" b="1" dirty="0" smtClean="0">
                <a:solidFill>
                  <a:srgbClr val="0070C0"/>
                </a:solidFill>
              </a:rPr>
              <a:t> of </a:t>
            </a:r>
            <a:r>
              <a:rPr lang="tr-TR" b="1" dirty="0" err="1" smtClean="0">
                <a:solidFill>
                  <a:srgbClr val="0070C0"/>
                </a:solidFill>
              </a:rPr>
              <a:t>fertilizer</a:t>
            </a:r>
            <a:r>
              <a:rPr lang="tr-TR" b="1" dirty="0" smtClean="0">
                <a:solidFill>
                  <a:srgbClr val="0070C0"/>
                </a:solidFill>
              </a:rPr>
              <a:t> 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nitrogen</a:t>
            </a:r>
            <a:r>
              <a:rPr lang="tr-TR" b="1" dirty="0" smtClean="0">
                <a:solidFill>
                  <a:srgbClr val="0070C0"/>
                </a:solidFill>
              </a:rPr>
              <a:t>, </a:t>
            </a:r>
            <a:r>
              <a:rPr lang="tr-TR" b="1" dirty="0" err="1" smtClean="0">
                <a:solidFill>
                  <a:srgbClr val="0070C0"/>
                </a:solidFill>
              </a:rPr>
              <a:t>phosphate</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potash</a:t>
            </a:r>
            <a:r>
              <a:rPr lang="tr-TR" b="1" dirty="0" smtClean="0">
                <a:solidFill>
                  <a:srgbClr val="0070C0"/>
                </a:solidFill>
              </a:rPr>
              <a:t>.</a:t>
            </a:r>
          </a:p>
          <a:p>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a:t>
            </a:r>
            <a:r>
              <a:rPr lang="tr-TR" b="1" dirty="0" err="1" smtClean="0">
                <a:solidFill>
                  <a:srgbClr val="0070C0"/>
                </a:solidFill>
              </a:rPr>
              <a:t>quantity</a:t>
            </a:r>
            <a:r>
              <a:rPr lang="tr-TR" b="1" dirty="0" smtClean="0">
                <a:solidFill>
                  <a:srgbClr val="0070C0"/>
                </a:solidFill>
              </a:rPr>
              <a:t> of </a:t>
            </a:r>
            <a:r>
              <a:rPr lang="tr-TR" b="1" dirty="0" err="1" smtClean="0">
                <a:solidFill>
                  <a:srgbClr val="0070C0"/>
                </a:solidFill>
              </a:rPr>
              <a:t>fertilizer</a:t>
            </a:r>
            <a:r>
              <a:rPr lang="tr-TR" b="1" dirty="0" smtClean="0">
                <a:solidFill>
                  <a:srgbClr val="0070C0"/>
                </a:solidFill>
              </a:rPr>
              <a:t> data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manufacturers</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importers</a:t>
            </a:r>
            <a:r>
              <a:rPr lang="tr-TR" b="1" dirty="0" smtClean="0">
                <a:solidFill>
                  <a:srgbClr val="0070C0"/>
                </a:solidFill>
              </a:rPr>
              <a:t> </a:t>
            </a:r>
            <a:r>
              <a:rPr lang="tr-TR" b="1" dirty="0" err="1" smtClean="0">
                <a:solidFill>
                  <a:srgbClr val="0070C0"/>
                </a:solidFill>
              </a:rPr>
              <a:t>firm</a:t>
            </a:r>
            <a:r>
              <a:rPr lang="tr-TR" b="1" dirty="0" smtClean="0">
                <a:solidFill>
                  <a:srgbClr val="0070C0"/>
                </a:solidFill>
              </a:rPr>
              <a:t>.</a:t>
            </a:r>
          </a:p>
          <a:p>
            <a:pPr algn="just"/>
            <a:endParaRPr lang="tr-TR" dirty="0"/>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31</a:t>
            </a:fld>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764704"/>
            <a:ext cx="8856984" cy="5472608"/>
          </a:xfrm>
        </p:spPr>
        <p:txBody>
          <a:bodyPr>
            <a:normAutofit fontScale="77500" lnSpcReduction="20000"/>
          </a:bodyPr>
          <a:lstStyle/>
          <a:p>
            <a:r>
              <a:rPr lang="tr-TR" b="1" dirty="0" smtClean="0">
                <a:solidFill>
                  <a:srgbClr val="C00000"/>
                </a:solidFill>
              </a:rPr>
              <a:t>G</a:t>
            </a:r>
            <a:r>
              <a:rPr lang="en-US" b="1" dirty="0" err="1" smtClean="0">
                <a:solidFill>
                  <a:srgbClr val="C00000"/>
                </a:solidFill>
              </a:rPr>
              <a:t>ood</a:t>
            </a:r>
            <a:r>
              <a:rPr lang="en-US" b="1" dirty="0" smtClean="0">
                <a:solidFill>
                  <a:srgbClr val="C00000"/>
                </a:solidFill>
              </a:rPr>
              <a:t> agricultural practices</a:t>
            </a:r>
            <a:endParaRPr lang="tr-TR" b="1" dirty="0" smtClean="0">
              <a:solidFill>
                <a:srgbClr val="C00000"/>
              </a:solidFill>
            </a:endParaRPr>
          </a:p>
          <a:p>
            <a:endParaRPr lang="tr-TR" sz="1200" b="1" dirty="0" smtClean="0">
              <a:solidFill>
                <a:srgbClr val="C00000"/>
              </a:solidFill>
            </a:endParaRPr>
          </a:p>
          <a:p>
            <a:pPr algn="just"/>
            <a:r>
              <a:rPr lang="en-US" sz="3500" b="1" dirty="0" smtClean="0">
                <a:solidFill>
                  <a:srgbClr val="0070C0"/>
                </a:solidFill>
              </a:rPr>
              <a:t>Good agricultural practices consist of a compilation of data for all products of crops and livestock</a:t>
            </a:r>
            <a:r>
              <a:rPr lang="tr-TR" sz="3500" b="1" dirty="0" smtClean="0">
                <a:solidFill>
                  <a:srgbClr val="0070C0"/>
                </a:solidFill>
              </a:rPr>
              <a:t> </a:t>
            </a:r>
            <a:r>
              <a:rPr lang="en-US" sz="3500" b="1" dirty="0" smtClean="0">
                <a:solidFill>
                  <a:srgbClr val="0070C0"/>
                </a:solidFill>
              </a:rPr>
              <a:t>(number of farmers engaged in agricultural practice, the area of good </a:t>
            </a:r>
            <a:r>
              <a:rPr lang="en-US" sz="3500" b="1" dirty="0" err="1" smtClean="0">
                <a:solidFill>
                  <a:srgbClr val="0070C0"/>
                </a:solidFill>
              </a:rPr>
              <a:t>gricultural</a:t>
            </a:r>
            <a:r>
              <a:rPr lang="en-US" sz="3500" b="1" dirty="0" smtClean="0">
                <a:solidFill>
                  <a:srgbClr val="0070C0"/>
                </a:solidFill>
              </a:rPr>
              <a:t> practice, the</a:t>
            </a:r>
            <a:r>
              <a:rPr lang="tr-TR" sz="3500" b="1" dirty="0" smtClean="0">
                <a:solidFill>
                  <a:srgbClr val="0070C0"/>
                </a:solidFill>
              </a:rPr>
              <a:t> </a:t>
            </a:r>
            <a:r>
              <a:rPr lang="en-US" sz="3500" b="1" dirty="0" smtClean="0">
                <a:solidFill>
                  <a:srgbClr val="0070C0"/>
                </a:solidFill>
              </a:rPr>
              <a:t>number of animals and the production and </a:t>
            </a:r>
            <a:r>
              <a:rPr lang="tr-TR" sz="3500" b="1" dirty="0" smtClean="0">
                <a:solidFill>
                  <a:srgbClr val="0070C0"/>
                </a:solidFill>
              </a:rPr>
              <a:t>e</a:t>
            </a:r>
            <a:r>
              <a:rPr lang="en-US" sz="3500" b="1" dirty="0" err="1" smtClean="0">
                <a:solidFill>
                  <a:srgbClr val="0070C0"/>
                </a:solidFill>
              </a:rPr>
              <a:t>tc</a:t>
            </a:r>
            <a:r>
              <a:rPr lang="en-US" sz="3500" b="1" dirty="0" smtClean="0">
                <a:solidFill>
                  <a:srgbClr val="0070C0"/>
                </a:solidFill>
              </a:rPr>
              <a:t>.) produced in accordance with the laws and</a:t>
            </a:r>
            <a:r>
              <a:rPr lang="tr-TR" sz="3500" b="1" dirty="0" smtClean="0">
                <a:solidFill>
                  <a:srgbClr val="0070C0"/>
                </a:solidFill>
              </a:rPr>
              <a:t> </a:t>
            </a:r>
            <a:r>
              <a:rPr lang="en-US" sz="3500" b="1" dirty="0" smtClean="0">
                <a:solidFill>
                  <a:srgbClr val="0070C0"/>
                </a:solidFill>
              </a:rPr>
              <a:t>regulations. </a:t>
            </a:r>
            <a:endParaRPr lang="tr-TR" sz="3500" b="1" dirty="0" smtClean="0">
              <a:solidFill>
                <a:srgbClr val="0070C0"/>
              </a:solidFill>
            </a:endParaRPr>
          </a:p>
          <a:p>
            <a:pPr algn="just"/>
            <a:endParaRPr lang="tr-TR" sz="3500" b="1" dirty="0" smtClean="0">
              <a:solidFill>
                <a:srgbClr val="0070C0"/>
              </a:solidFill>
            </a:endParaRPr>
          </a:p>
          <a:p>
            <a:pPr algn="just"/>
            <a:r>
              <a:rPr lang="en-US" sz="3500" b="1" dirty="0" smtClean="0">
                <a:solidFill>
                  <a:srgbClr val="0070C0"/>
                </a:solidFill>
              </a:rPr>
              <a:t>Good agricultural practices intends to set reliability of the product as a goal and aims to</a:t>
            </a:r>
            <a:r>
              <a:rPr lang="tr-TR" sz="3500" b="1" dirty="0" smtClean="0">
                <a:solidFill>
                  <a:srgbClr val="0070C0"/>
                </a:solidFill>
              </a:rPr>
              <a:t> </a:t>
            </a:r>
            <a:r>
              <a:rPr lang="en-US" sz="3500" b="1" dirty="0" smtClean="0">
                <a:solidFill>
                  <a:srgbClr val="0070C0"/>
                </a:solidFill>
              </a:rPr>
              <a:t>protect human, animal and plant health as the basic principles of food safety.</a:t>
            </a:r>
            <a:br>
              <a:rPr lang="en-US" sz="3500" b="1" dirty="0" smtClean="0">
                <a:solidFill>
                  <a:srgbClr val="0070C0"/>
                </a:solidFill>
              </a:rPr>
            </a:br>
            <a:endParaRPr lang="tr-TR" sz="3500" b="1" dirty="0" smtClean="0">
              <a:solidFill>
                <a:srgbClr val="0070C0"/>
              </a:solidFill>
            </a:endParaRPr>
          </a:p>
          <a:p>
            <a:pPr algn="just"/>
            <a:r>
              <a:rPr lang="en-US" sz="3500" b="1" dirty="0" smtClean="0">
                <a:solidFill>
                  <a:srgbClr val="0070C0"/>
                </a:solidFill>
              </a:rPr>
              <a:t>The uses of fertilizers, if not controlled, are among the factors threatening food security.</a:t>
            </a:r>
            <a:endParaRPr lang="tr-TR" sz="3500" b="1" dirty="0">
              <a:solidFill>
                <a:srgbClr val="0070C0"/>
              </a:solidFill>
            </a:endParaRPr>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32</a:t>
            </a:fld>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764704"/>
            <a:ext cx="8928992" cy="5361459"/>
          </a:xfrm>
        </p:spPr>
        <p:txBody>
          <a:bodyPr/>
          <a:lstStyle/>
          <a:p>
            <a:pPr algn="just"/>
            <a:r>
              <a:rPr lang="en-GB" b="1" dirty="0" smtClean="0">
                <a:solidFill>
                  <a:srgbClr val="CC0000"/>
                </a:solidFill>
              </a:rPr>
              <a:t>Agricultural pesticides</a:t>
            </a:r>
            <a:r>
              <a:rPr lang="tr-TR" b="1" dirty="0" smtClean="0">
                <a:solidFill>
                  <a:srgbClr val="CC0000"/>
                </a:solidFill>
              </a:rPr>
              <a:t> </a:t>
            </a:r>
            <a:r>
              <a:rPr lang="en-GB" b="1" dirty="0" smtClean="0">
                <a:solidFill>
                  <a:srgbClr val="CC0000"/>
                </a:solidFill>
              </a:rPr>
              <a:t>statistics</a:t>
            </a:r>
            <a:r>
              <a:rPr lang="tr-TR" b="1" dirty="0" smtClean="0">
                <a:solidFill>
                  <a:srgbClr val="CC0000"/>
                </a:solidFill>
              </a:rPr>
              <a:t>:</a:t>
            </a:r>
            <a:r>
              <a:rPr lang="en-GB" b="1" dirty="0" smtClean="0">
                <a:solidFill>
                  <a:srgbClr val="CC0000"/>
                </a:solidFill>
              </a:rPr>
              <a:t> </a:t>
            </a:r>
            <a:endParaRPr lang="tr-TR" b="1" dirty="0" smtClean="0">
              <a:solidFill>
                <a:srgbClr val="CC0000"/>
              </a:solidFill>
            </a:endParaRPr>
          </a:p>
          <a:p>
            <a:pPr algn="just"/>
            <a:r>
              <a:rPr lang="tr-TR" b="1" dirty="0" smtClean="0">
                <a:solidFill>
                  <a:srgbClr val="0070C0"/>
                </a:solidFill>
              </a:rPr>
              <a:t>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a:t>
            </a:r>
            <a:r>
              <a:rPr lang="tr-TR" b="1" dirty="0" err="1" smtClean="0">
                <a:solidFill>
                  <a:srgbClr val="0070C0"/>
                </a:solidFill>
              </a:rPr>
              <a:t>yearly</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obtained</a:t>
            </a:r>
            <a:r>
              <a:rPr lang="tr-TR" b="1" dirty="0" smtClean="0">
                <a:solidFill>
                  <a:srgbClr val="0070C0"/>
                </a:solidFill>
              </a:rPr>
              <a:t>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t</a:t>
            </a:r>
            <a:r>
              <a:rPr lang="en-GB" b="1" dirty="0" smtClean="0">
                <a:solidFill>
                  <a:srgbClr val="0070C0"/>
                </a:solidFill>
              </a:rPr>
              <a:t>he data are based on administrative records. </a:t>
            </a:r>
            <a:endParaRPr lang="tr-TR" b="1" dirty="0" smtClean="0">
              <a:solidFill>
                <a:srgbClr val="0070C0"/>
              </a:solidFill>
            </a:endParaRPr>
          </a:p>
          <a:p>
            <a:endParaRPr lang="tr-TR" dirty="0" smtClean="0"/>
          </a:p>
          <a:p>
            <a:pPr algn="just">
              <a:buNone/>
            </a:pPr>
            <a:r>
              <a:rPr lang="tr-TR" b="1" dirty="0" smtClean="0">
                <a:solidFill>
                  <a:srgbClr val="0070C0"/>
                </a:solidFill>
              </a:rPr>
              <a:t>   Data </a:t>
            </a:r>
            <a:r>
              <a:rPr lang="tr-TR" b="1" dirty="0" err="1" smtClean="0">
                <a:solidFill>
                  <a:srgbClr val="0070C0"/>
                </a:solidFill>
              </a:rPr>
              <a:t>source</a:t>
            </a:r>
            <a:r>
              <a:rPr lang="tr-TR" b="1" dirty="0" smtClean="0">
                <a:solidFill>
                  <a:srgbClr val="0070C0"/>
                </a:solidFill>
              </a:rPr>
              <a:t> </a:t>
            </a:r>
            <a:r>
              <a:rPr lang="tr-TR" b="1" dirty="0" err="1" smtClean="0">
                <a:solidFill>
                  <a:srgbClr val="0070C0"/>
                </a:solidFill>
              </a:rPr>
              <a:t>for</a:t>
            </a:r>
            <a:r>
              <a:rPr lang="tr-TR" b="1" dirty="0" smtClean="0">
                <a:solidFill>
                  <a:srgbClr val="0070C0"/>
                </a:solidFill>
              </a:rPr>
              <a:t> </a:t>
            </a:r>
            <a:r>
              <a:rPr lang="tr-TR" b="1" dirty="0" err="1" smtClean="0">
                <a:solidFill>
                  <a:srgbClr val="0070C0"/>
                </a:solidFill>
              </a:rPr>
              <a:t>quantity</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enterprises</a:t>
            </a:r>
            <a:r>
              <a:rPr lang="tr-TR" b="1" dirty="0" smtClean="0">
                <a:solidFill>
                  <a:srgbClr val="0070C0"/>
                </a:solidFill>
              </a:rPr>
              <a:t> </a:t>
            </a:r>
            <a:r>
              <a:rPr lang="tr-TR" b="1" dirty="0" err="1" smtClean="0">
                <a:solidFill>
                  <a:srgbClr val="0070C0"/>
                </a:solidFill>
              </a:rPr>
              <a:t>that</a:t>
            </a:r>
            <a:r>
              <a:rPr lang="tr-TR" b="1" dirty="0" smtClean="0">
                <a:solidFill>
                  <a:srgbClr val="0070C0"/>
                </a:solidFill>
              </a:rPr>
              <a:t> </a:t>
            </a:r>
            <a:r>
              <a:rPr lang="tr-TR" b="1" dirty="0" err="1" smtClean="0">
                <a:solidFill>
                  <a:srgbClr val="0070C0"/>
                </a:solidFill>
              </a:rPr>
              <a:t>produce</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import</a:t>
            </a:r>
            <a:r>
              <a:rPr lang="tr-TR" b="1" dirty="0" smtClean="0">
                <a:solidFill>
                  <a:srgbClr val="0070C0"/>
                </a:solidFill>
              </a:rPr>
              <a:t> </a:t>
            </a:r>
            <a:r>
              <a:rPr lang="tr-TR" b="1" dirty="0" err="1" smtClean="0">
                <a:solidFill>
                  <a:srgbClr val="0070C0"/>
                </a:solidFill>
              </a:rPr>
              <a:t>fertilizer</a:t>
            </a:r>
            <a:r>
              <a:rPr lang="tr-TR" b="1" dirty="0" smtClean="0">
                <a:solidFill>
                  <a:srgbClr val="0070C0"/>
                </a:solidFill>
              </a:rPr>
              <a:t>.</a:t>
            </a:r>
          </a:p>
          <a:p>
            <a:pPr algn="just">
              <a:buNone/>
            </a:pPr>
            <a:r>
              <a:rPr lang="tr-TR" sz="1200" b="1" dirty="0" smtClean="0">
                <a:solidFill>
                  <a:srgbClr val="0070C0"/>
                </a:solidFill>
              </a:rPr>
              <a:t> </a:t>
            </a: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33</a:t>
            </a:fld>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9144000" cy="5544616"/>
          </a:xfrm>
        </p:spPr>
        <p:txBody>
          <a:bodyPr>
            <a:normAutofit/>
          </a:bodyPr>
          <a:lstStyle/>
          <a:p>
            <a:pPr>
              <a:buNone/>
            </a:pPr>
            <a:r>
              <a:rPr lang="tr-TR" b="1" dirty="0" smtClean="0">
                <a:solidFill>
                  <a:srgbClr val="C00000"/>
                </a:solidFill>
              </a:rPr>
              <a:t>   </a:t>
            </a:r>
            <a:r>
              <a:rPr lang="tr-TR" b="1" dirty="0" err="1" smtClean="0">
                <a:solidFill>
                  <a:srgbClr val="C00000"/>
                </a:solidFill>
              </a:rPr>
              <a:t>Some</a:t>
            </a:r>
            <a:r>
              <a:rPr lang="tr-TR" b="1" dirty="0" smtClean="0">
                <a:solidFill>
                  <a:srgbClr val="C00000"/>
                </a:solidFill>
              </a:rPr>
              <a:t> </a:t>
            </a:r>
            <a:r>
              <a:rPr lang="tr-TR" b="1" dirty="0" err="1" smtClean="0">
                <a:solidFill>
                  <a:srgbClr val="C00000"/>
                </a:solidFill>
              </a:rPr>
              <a:t>types</a:t>
            </a:r>
            <a:r>
              <a:rPr lang="tr-TR" b="1" dirty="0" smtClean="0">
                <a:solidFill>
                  <a:srgbClr val="C00000"/>
                </a:solidFill>
              </a:rPr>
              <a:t> of </a:t>
            </a:r>
            <a:r>
              <a:rPr lang="tr-TR" b="1" dirty="0" err="1" smtClean="0">
                <a:solidFill>
                  <a:srgbClr val="C00000"/>
                </a:solidFill>
              </a:rPr>
              <a:t>Fertilizer</a:t>
            </a:r>
            <a:r>
              <a:rPr lang="tr-TR" b="1" dirty="0" smtClean="0">
                <a:solidFill>
                  <a:srgbClr val="C00000"/>
                </a:solidFill>
              </a:rPr>
              <a:t> </a:t>
            </a:r>
            <a:r>
              <a:rPr lang="tr-TR" b="1" dirty="0" err="1" smtClean="0">
                <a:solidFill>
                  <a:srgbClr val="C00000"/>
                </a:solidFill>
              </a:rPr>
              <a:t>for</a:t>
            </a:r>
            <a:r>
              <a:rPr lang="tr-TR" b="1" dirty="0" smtClean="0">
                <a:solidFill>
                  <a:srgbClr val="C00000"/>
                </a:solidFill>
              </a:rPr>
              <a:t> </a:t>
            </a:r>
            <a:r>
              <a:rPr lang="tr-TR" b="1" dirty="0" err="1" smtClean="0">
                <a:solidFill>
                  <a:srgbClr val="C00000"/>
                </a:solidFill>
              </a:rPr>
              <a:t>which</a:t>
            </a:r>
            <a:r>
              <a:rPr lang="tr-TR" b="1" dirty="0" smtClean="0">
                <a:solidFill>
                  <a:srgbClr val="C00000"/>
                </a:solidFill>
              </a:rPr>
              <a:t> </a:t>
            </a:r>
            <a:r>
              <a:rPr lang="tr-TR" b="1" dirty="0" err="1" smtClean="0">
                <a:solidFill>
                  <a:srgbClr val="C00000"/>
                </a:solidFill>
              </a:rPr>
              <a:t>prices</a:t>
            </a:r>
            <a:r>
              <a:rPr lang="tr-TR" b="1" dirty="0" smtClean="0">
                <a:solidFill>
                  <a:srgbClr val="C00000"/>
                </a:solidFill>
              </a:rPr>
              <a:t> </a:t>
            </a:r>
            <a:r>
              <a:rPr lang="tr-TR" b="1" dirty="0" err="1" smtClean="0">
                <a:solidFill>
                  <a:srgbClr val="C00000"/>
                </a:solidFill>
              </a:rPr>
              <a:t>are</a:t>
            </a:r>
            <a:r>
              <a:rPr lang="tr-TR" b="1" dirty="0" smtClean="0">
                <a:solidFill>
                  <a:srgbClr val="C00000"/>
                </a:solidFill>
              </a:rPr>
              <a:t> </a:t>
            </a:r>
            <a:r>
              <a:rPr lang="tr-TR" b="1" dirty="0" err="1" smtClean="0">
                <a:solidFill>
                  <a:srgbClr val="C00000"/>
                </a:solidFill>
              </a:rPr>
              <a:t>compiled</a:t>
            </a:r>
            <a:r>
              <a:rPr lang="tr-TR" b="1" dirty="0" smtClean="0">
                <a:solidFill>
                  <a:srgbClr val="C00000"/>
                </a:solidFill>
              </a:rPr>
              <a:t> </a:t>
            </a:r>
            <a:r>
              <a:rPr lang="tr-TR" b="1" dirty="0" err="1" smtClean="0">
                <a:solidFill>
                  <a:srgbClr val="C00000"/>
                </a:solidFill>
              </a:rPr>
              <a:t>monthly</a:t>
            </a:r>
            <a:r>
              <a:rPr lang="tr-TR" b="1" dirty="0" smtClean="0">
                <a:solidFill>
                  <a:srgbClr val="C00000"/>
                </a:solidFill>
              </a:rPr>
              <a:t> </a:t>
            </a:r>
            <a:r>
              <a:rPr lang="tr-TR" b="1" dirty="0" err="1" smtClean="0">
                <a:solidFill>
                  <a:srgbClr val="C00000"/>
                </a:solidFill>
              </a:rPr>
              <a:t>from</a:t>
            </a:r>
            <a:r>
              <a:rPr lang="tr-TR" b="1" dirty="0" smtClean="0">
                <a:solidFill>
                  <a:srgbClr val="C00000"/>
                </a:solidFill>
              </a:rPr>
              <a:t> </a:t>
            </a:r>
            <a:r>
              <a:rPr lang="tr-TR" b="1" dirty="0" err="1" smtClean="0">
                <a:solidFill>
                  <a:srgbClr val="C00000"/>
                </a:solidFill>
              </a:rPr>
              <a:t>the</a:t>
            </a:r>
            <a:r>
              <a:rPr lang="tr-TR" b="1" dirty="0" smtClean="0">
                <a:solidFill>
                  <a:srgbClr val="C00000"/>
                </a:solidFill>
              </a:rPr>
              <a:t> </a:t>
            </a:r>
            <a:r>
              <a:rPr lang="tr-TR" b="1" dirty="0" err="1" smtClean="0">
                <a:solidFill>
                  <a:srgbClr val="C00000"/>
                </a:solidFill>
              </a:rPr>
              <a:t>MoFAL</a:t>
            </a:r>
            <a:r>
              <a:rPr lang="tr-TR" b="1" dirty="0" smtClean="0">
                <a:solidFill>
                  <a:srgbClr val="C00000"/>
                </a:solidFill>
              </a:rPr>
              <a:t>;</a:t>
            </a:r>
          </a:p>
          <a:p>
            <a:pPr algn="just">
              <a:buNone/>
            </a:pPr>
            <a:endParaRPr lang="tr-TR" sz="1200" b="1" dirty="0" smtClean="0">
              <a:solidFill>
                <a:srgbClr val="0070C0"/>
              </a:solidFill>
            </a:endParaRPr>
          </a:p>
          <a:p>
            <a:r>
              <a:rPr lang="tr-TR" b="1" dirty="0" err="1" smtClean="0">
                <a:solidFill>
                  <a:srgbClr val="0070C0"/>
                </a:solidFill>
              </a:rPr>
              <a:t>Ammonium</a:t>
            </a:r>
            <a:r>
              <a:rPr lang="tr-TR" b="1" dirty="0" smtClean="0">
                <a:solidFill>
                  <a:srgbClr val="0070C0"/>
                </a:solidFill>
              </a:rPr>
              <a:t> </a:t>
            </a:r>
            <a:r>
              <a:rPr lang="tr-TR" b="1" dirty="0" err="1" smtClean="0">
                <a:solidFill>
                  <a:srgbClr val="0070C0"/>
                </a:solidFill>
              </a:rPr>
              <a:t>Sulfate</a:t>
            </a:r>
            <a:r>
              <a:rPr lang="tr-TR" b="1" dirty="0" smtClean="0">
                <a:solidFill>
                  <a:srgbClr val="0070C0"/>
                </a:solidFill>
              </a:rPr>
              <a:t> (21N%)</a:t>
            </a:r>
          </a:p>
          <a:p>
            <a:r>
              <a:rPr lang="tr-TR" b="1" dirty="0" err="1" smtClean="0">
                <a:solidFill>
                  <a:srgbClr val="0070C0"/>
                </a:solidFill>
              </a:rPr>
              <a:t>Calcium</a:t>
            </a:r>
            <a:r>
              <a:rPr lang="tr-TR" b="1" dirty="0" smtClean="0">
                <a:solidFill>
                  <a:srgbClr val="0070C0"/>
                </a:solidFill>
              </a:rPr>
              <a:t> </a:t>
            </a:r>
            <a:r>
              <a:rPr lang="tr-TR" b="1" dirty="0" err="1" smtClean="0">
                <a:solidFill>
                  <a:srgbClr val="0070C0"/>
                </a:solidFill>
              </a:rPr>
              <a:t>Ammonium</a:t>
            </a:r>
            <a:r>
              <a:rPr lang="tr-TR" b="1" dirty="0" smtClean="0">
                <a:solidFill>
                  <a:srgbClr val="0070C0"/>
                </a:solidFill>
              </a:rPr>
              <a:t> </a:t>
            </a:r>
            <a:r>
              <a:rPr lang="tr-TR" b="1" dirty="0" err="1" smtClean="0">
                <a:solidFill>
                  <a:srgbClr val="0070C0"/>
                </a:solidFill>
              </a:rPr>
              <a:t>Nitrate</a:t>
            </a:r>
            <a:r>
              <a:rPr lang="tr-TR" b="1" dirty="0" smtClean="0">
                <a:solidFill>
                  <a:srgbClr val="0070C0"/>
                </a:solidFill>
              </a:rPr>
              <a:t> (26N%)</a:t>
            </a:r>
          </a:p>
          <a:p>
            <a:r>
              <a:rPr lang="tr-TR" b="1" dirty="0" err="1" smtClean="0">
                <a:solidFill>
                  <a:srgbClr val="0070C0"/>
                </a:solidFill>
              </a:rPr>
              <a:t>Triple</a:t>
            </a:r>
            <a:r>
              <a:rPr lang="tr-TR" b="1" dirty="0" smtClean="0">
                <a:solidFill>
                  <a:srgbClr val="0070C0"/>
                </a:solidFill>
              </a:rPr>
              <a:t> </a:t>
            </a:r>
            <a:r>
              <a:rPr lang="tr-TR" b="1" dirty="0" err="1" smtClean="0">
                <a:solidFill>
                  <a:srgbClr val="0070C0"/>
                </a:solidFill>
              </a:rPr>
              <a:t>Super</a:t>
            </a:r>
            <a:r>
              <a:rPr lang="tr-TR" b="1" dirty="0" smtClean="0">
                <a:solidFill>
                  <a:srgbClr val="0070C0"/>
                </a:solidFill>
              </a:rPr>
              <a:t> </a:t>
            </a:r>
            <a:r>
              <a:rPr lang="tr-TR" b="1" dirty="0" err="1" smtClean="0">
                <a:solidFill>
                  <a:srgbClr val="0070C0"/>
                </a:solidFill>
              </a:rPr>
              <a:t>Phosphate</a:t>
            </a:r>
            <a:r>
              <a:rPr lang="tr-TR" b="1" dirty="0" smtClean="0">
                <a:solidFill>
                  <a:srgbClr val="0070C0"/>
                </a:solidFill>
              </a:rPr>
              <a:t> (46% P2O5) (TSP)</a:t>
            </a:r>
          </a:p>
          <a:p>
            <a:r>
              <a:rPr lang="tr-TR" dirty="0" smtClean="0">
                <a:solidFill>
                  <a:srgbClr val="0070C0"/>
                </a:solidFill>
              </a:rPr>
              <a:t> </a:t>
            </a:r>
            <a:r>
              <a:rPr lang="tr-TR" b="1" dirty="0" err="1" smtClean="0">
                <a:solidFill>
                  <a:srgbClr val="0070C0"/>
                </a:solidFill>
              </a:rPr>
              <a:t>Ammonium</a:t>
            </a:r>
            <a:r>
              <a:rPr lang="tr-TR" b="1" dirty="0" smtClean="0">
                <a:solidFill>
                  <a:srgbClr val="0070C0"/>
                </a:solidFill>
              </a:rPr>
              <a:t> </a:t>
            </a:r>
            <a:r>
              <a:rPr lang="tr-TR" b="1" dirty="0" err="1" smtClean="0">
                <a:solidFill>
                  <a:srgbClr val="0070C0"/>
                </a:solidFill>
              </a:rPr>
              <a:t>Nitrate</a:t>
            </a:r>
            <a:r>
              <a:rPr lang="tr-TR" b="1" dirty="0" smtClean="0">
                <a:solidFill>
                  <a:srgbClr val="0070C0"/>
                </a:solidFill>
              </a:rPr>
              <a:t> (26N%)</a:t>
            </a:r>
          </a:p>
          <a:p>
            <a:r>
              <a:rPr lang="tr-TR" b="1" dirty="0" err="1" smtClean="0">
                <a:solidFill>
                  <a:srgbClr val="0070C0"/>
                </a:solidFill>
              </a:rPr>
              <a:t>Urea</a:t>
            </a:r>
            <a:endParaRPr lang="tr-TR" b="1" dirty="0" smtClean="0">
              <a:solidFill>
                <a:srgbClr val="0070C0"/>
              </a:solidFill>
            </a:endParaRPr>
          </a:p>
          <a:p>
            <a:r>
              <a:rPr lang="tr-TR" b="1" dirty="0" smtClean="0">
                <a:solidFill>
                  <a:srgbClr val="0070C0"/>
                </a:solidFill>
              </a:rPr>
              <a:t>Normal </a:t>
            </a:r>
            <a:r>
              <a:rPr lang="tr-TR" b="1" dirty="0" err="1" smtClean="0">
                <a:solidFill>
                  <a:srgbClr val="0070C0"/>
                </a:solidFill>
              </a:rPr>
              <a:t>superphosphate</a:t>
            </a:r>
            <a:r>
              <a:rPr lang="tr-TR" b="1" dirty="0" smtClean="0">
                <a:solidFill>
                  <a:srgbClr val="0070C0"/>
                </a:solidFill>
              </a:rPr>
              <a:t> (NSP)</a:t>
            </a:r>
          </a:p>
          <a:p>
            <a:pPr>
              <a:buNone/>
            </a:pPr>
            <a:endParaRPr lang="tr-TR" b="1" dirty="0" smtClean="0">
              <a:solidFill>
                <a:srgbClr val="0070C0"/>
              </a:solidFill>
            </a:endParaRP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34</a:t>
            </a:fld>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0" y="692696"/>
            <a:ext cx="9144000" cy="5433467"/>
          </a:xfrm>
        </p:spPr>
        <p:txBody>
          <a:bodyPr>
            <a:noAutofit/>
          </a:bodyPr>
          <a:lstStyle/>
          <a:p>
            <a:pPr>
              <a:buNone/>
            </a:pPr>
            <a:r>
              <a:rPr lang="tr-TR" sz="2800" b="1" dirty="0" smtClean="0">
                <a:solidFill>
                  <a:srgbClr val="C00000"/>
                </a:solidFill>
              </a:rPr>
              <a:t>Data </a:t>
            </a:r>
            <a:r>
              <a:rPr lang="tr-TR" sz="2800" b="1" dirty="0" err="1" smtClean="0">
                <a:solidFill>
                  <a:srgbClr val="C00000"/>
                </a:solidFill>
              </a:rPr>
              <a:t>Processing</a:t>
            </a:r>
            <a:r>
              <a:rPr lang="tr-TR" sz="2800" b="1" dirty="0" smtClean="0">
                <a:solidFill>
                  <a:srgbClr val="C00000"/>
                </a:solidFill>
              </a:rPr>
              <a:t> </a:t>
            </a:r>
            <a:r>
              <a:rPr lang="tr-TR" sz="2800" b="1" dirty="0" err="1" smtClean="0">
                <a:solidFill>
                  <a:srgbClr val="C00000"/>
                </a:solidFill>
              </a:rPr>
              <a:t>Methods</a:t>
            </a:r>
            <a:endParaRPr lang="tr-TR" sz="2800" b="1" dirty="0" smtClean="0">
              <a:solidFill>
                <a:srgbClr val="C00000"/>
              </a:solidFill>
            </a:endParaRPr>
          </a:p>
          <a:p>
            <a:pPr algn="just">
              <a:buNone/>
            </a:pPr>
            <a:endParaRPr lang="tr-TR" sz="1000" b="1" dirty="0" smtClean="0"/>
          </a:p>
          <a:p>
            <a:pPr algn="just"/>
            <a:r>
              <a:rPr lang="tr-TR" b="1" dirty="0" err="1" smtClean="0">
                <a:solidFill>
                  <a:srgbClr val="0070C0"/>
                </a:solidFill>
              </a:rPr>
              <a:t>Compiled</a:t>
            </a:r>
            <a:r>
              <a:rPr lang="tr-TR" b="1" dirty="0" smtClean="0">
                <a:solidFill>
                  <a:srgbClr val="0070C0"/>
                </a:solidFill>
              </a:rPr>
              <a:t> 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processed</a:t>
            </a:r>
            <a:r>
              <a:rPr lang="tr-TR" b="1" dirty="0" smtClean="0">
                <a:solidFill>
                  <a:srgbClr val="0070C0"/>
                </a:solidFill>
              </a:rPr>
              <a:t> </a:t>
            </a:r>
            <a:r>
              <a:rPr lang="tr-TR" b="1" dirty="0" err="1" smtClean="0">
                <a:solidFill>
                  <a:srgbClr val="0070C0"/>
                </a:solidFill>
              </a:rPr>
              <a:t>with</a:t>
            </a:r>
            <a:r>
              <a:rPr lang="tr-TR" b="1" dirty="0" smtClean="0">
                <a:solidFill>
                  <a:srgbClr val="0070C0"/>
                </a:solidFill>
              </a:rPr>
              <a:t> </a:t>
            </a:r>
            <a:r>
              <a:rPr lang="tr-TR" b="1" dirty="0" err="1" smtClean="0">
                <a:solidFill>
                  <a:srgbClr val="0070C0"/>
                </a:solidFill>
              </a:rPr>
              <a:t>TurkStat</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MoFAL</a:t>
            </a:r>
            <a:r>
              <a:rPr lang="tr-TR" b="1" dirty="0" smtClean="0">
                <a:solidFill>
                  <a:srgbClr val="0070C0"/>
                </a:solidFill>
              </a:rPr>
              <a:t> </a:t>
            </a:r>
            <a:r>
              <a:rPr lang="tr-TR" b="1" dirty="0" err="1" smtClean="0">
                <a:solidFill>
                  <a:srgbClr val="0070C0"/>
                </a:solidFill>
              </a:rPr>
              <a:t>experts</a:t>
            </a:r>
            <a:r>
              <a:rPr lang="tr-TR" b="1" dirty="0" smtClean="0">
                <a:solidFill>
                  <a:srgbClr val="0070C0"/>
                </a:solidFill>
              </a:rPr>
              <a:t>.  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analyzed</a:t>
            </a:r>
            <a:r>
              <a:rPr lang="tr-TR" b="1" dirty="0" smtClean="0">
                <a:solidFill>
                  <a:srgbClr val="0070C0"/>
                </a:solidFill>
              </a:rPr>
              <a:t> </a:t>
            </a:r>
            <a:r>
              <a:rPr lang="tr-TR" b="1" dirty="0" err="1" smtClean="0">
                <a:solidFill>
                  <a:srgbClr val="0070C0"/>
                </a:solidFill>
              </a:rPr>
              <a:t>by</a:t>
            </a:r>
            <a:r>
              <a:rPr lang="tr-TR" b="1" dirty="0" smtClean="0">
                <a:solidFill>
                  <a:srgbClr val="0070C0"/>
                </a:solidFill>
              </a:rPr>
              <a:t> </a:t>
            </a:r>
            <a:r>
              <a:rPr lang="tr-TR" b="1" dirty="0" err="1" smtClean="0">
                <a:solidFill>
                  <a:srgbClr val="0070C0"/>
                </a:solidFill>
              </a:rPr>
              <a:t>comparing</a:t>
            </a:r>
            <a:r>
              <a:rPr lang="tr-TR" b="1" dirty="0" smtClean="0">
                <a:solidFill>
                  <a:srgbClr val="0070C0"/>
                </a:solidFill>
              </a:rPr>
              <a:t> </a:t>
            </a:r>
            <a:r>
              <a:rPr lang="tr-TR" b="1" dirty="0" err="1" smtClean="0">
                <a:solidFill>
                  <a:srgbClr val="0070C0"/>
                </a:solidFill>
              </a:rPr>
              <a:t>previous</a:t>
            </a:r>
            <a:r>
              <a:rPr lang="tr-TR" b="1" dirty="0" smtClean="0">
                <a:solidFill>
                  <a:srgbClr val="0070C0"/>
                </a:solidFill>
              </a:rPr>
              <a:t> </a:t>
            </a:r>
            <a:r>
              <a:rPr lang="tr-TR" b="1" dirty="0" err="1" smtClean="0">
                <a:solidFill>
                  <a:srgbClr val="0070C0"/>
                </a:solidFill>
              </a:rPr>
              <a:t>year</a:t>
            </a:r>
            <a:r>
              <a:rPr lang="tr-TR" b="1" dirty="0" smtClean="0">
                <a:solidFill>
                  <a:srgbClr val="0070C0"/>
                </a:solidFill>
              </a:rPr>
              <a:t>(s) </a:t>
            </a:r>
            <a:r>
              <a:rPr lang="tr-TR" b="1" dirty="0" err="1" smtClean="0">
                <a:solidFill>
                  <a:srgbClr val="0070C0"/>
                </a:solidFill>
              </a:rPr>
              <a:t>figures</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different</a:t>
            </a:r>
            <a:r>
              <a:rPr lang="tr-TR" b="1" dirty="0" smtClean="0">
                <a:solidFill>
                  <a:srgbClr val="0070C0"/>
                </a:solidFill>
              </a:rPr>
              <a:t> </a:t>
            </a:r>
            <a:r>
              <a:rPr lang="tr-TR" b="1" dirty="0" err="1" smtClean="0">
                <a:solidFill>
                  <a:srgbClr val="0070C0"/>
                </a:solidFill>
              </a:rPr>
              <a:t>other</a:t>
            </a:r>
            <a:r>
              <a:rPr lang="tr-TR" b="1" dirty="0" smtClean="0">
                <a:solidFill>
                  <a:srgbClr val="0070C0"/>
                </a:solidFill>
              </a:rPr>
              <a:t> </a:t>
            </a:r>
            <a:r>
              <a:rPr lang="tr-TR" b="1" dirty="0" err="1" smtClean="0">
                <a:solidFill>
                  <a:srgbClr val="0070C0"/>
                </a:solidFill>
              </a:rPr>
              <a:t>regarding</a:t>
            </a:r>
            <a:r>
              <a:rPr lang="tr-TR" b="1" dirty="0" smtClean="0">
                <a:solidFill>
                  <a:srgbClr val="0070C0"/>
                </a:solidFill>
              </a:rPr>
              <a:t> data. </a:t>
            </a:r>
            <a:r>
              <a:rPr lang="tr-TR" b="1" dirty="0" err="1" smtClean="0">
                <a:solidFill>
                  <a:srgbClr val="FF0000"/>
                </a:solidFill>
              </a:rPr>
              <a:t>Generally</a:t>
            </a:r>
            <a:r>
              <a:rPr lang="tr-TR" b="1" dirty="0" smtClean="0">
                <a:solidFill>
                  <a:srgbClr val="FF0000"/>
                </a:solidFill>
              </a:rPr>
              <a:t>, SAS </a:t>
            </a:r>
            <a:r>
              <a:rPr lang="tr-TR" b="1" dirty="0" err="1" smtClean="0">
                <a:solidFill>
                  <a:srgbClr val="FF0000"/>
                </a:solidFill>
              </a:rPr>
              <a:t>and</a:t>
            </a:r>
            <a:r>
              <a:rPr lang="tr-TR" b="1" dirty="0" smtClean="0">
                <a:solidFill>
                  <a:srgbClr val="FF0000"/>
                </a:solidFill>
              </a:rPr>
              <a:t> data </a:t>
            </a:r>
            <a:r>
              <a:rPr lang="tr-TR" b="1" dirty="0" err="1" smtClean="0">
                <a:solidFill>
                  <a:srgbClr val="FF0000"/>
                </a:solidFill>
              </a:rPr>
              <a:t>mining</a:t>
            </a:r>
            <a:r>
              <a:rPr lang="tr-TR" b="1" dirty="0" smtClean="0">
                <a:solidFill>
                  <a:srgbClr val="FF0000"/>
                </a:solidFill>
              </a:rPr>
              <a:t> </a:t>
            </a:r>
            <a:r>
              <a:rPr lang="tr-TR" b="1" dirty="0" err="1" smtClean="0">
                <a:solidFill>
                  <a:srgbClr val="FF0000"/>
                </a:solidFill>
              </a:rPr>
              <a:t>programs</a:t>
            </a:r>
            <a:r>
              <a:rPr lang="tr-TR" b="1" dirty="0" smtClean="0">
                <a:solidFill>
                  <a:srgbClr val="FF0000"/>
                </a:solidFill>
              </a:rPr>
              <a:t> </a:t>
            </a:r>
            <a:r>
              <a:rPr lang="tr-TR" b="1" dirty="0" err="1" smtClean="0">
                <a:solidFill>
                  <a:srgbClr val="FF0000"/>
                </a:solidFill>
              </a:rPr>
              <a:t>are</a:t>
            </a:r>
            <a:r>
              <a:rPr lang="tr-TR" b="1" dirty="0" smtClean="0">
                <a:solidFill>
                  <a:srgbClr val="FF0000"/>
                </a:solidFill>
              </a:rPr>
              <a:t> </a:t>
            </a:r>
            <a:r>
              <a:rPr lang="tr-TR" b="1" dirty="0" err="1" smtClean="0">
                <a:solidFill>
                  <a:srgbClr val="FF0000"/>
                </a:solidFill>
              </a:rPr>
              <a:t>used</a:t>
            </a:r>
            <a:r>
              <a:rPr lang="tr-TR" b="1" dirty="0" smtClean="0">
                <a:solidFill>
                  <a:srgbClr val="FF0000"/>
                </a:solidFill>
              </a:rPr>
              <a:t>  </a:t>
            </a:r>
            <a:r>
              <a:rPr lang="tr-TR" b="1" dirty="0" err="1" smtClean="0">
                <a:solidFill>
                  <a:srgbClr val="FF0000"/>
                </a:solidFill>
              </a:rPr>
              <a:t>for</a:t>
            </a:r>
            <a:r>
              <a:rPr lang="tr-TR" b="1" dirty="0" smtClean="0">
                <a:solidFill>
                  <a:srgbClr val="FF0000"/>
                </a:solidFill>
              </a:rPr>
              <a:t> data </a:t>
            </a:r>
            <a:r>
              <a:rPr lang="tr-TR" b="1" dirty="0" err="1" smtClean="0">
                <a:solidFill>
                  <a:srgbClr val="FF0000"/>
                </a:solidFill>
              </a:rPr>
              <a:t>processing</a:t>
            </a:r>
            <a:r>
              <a:rPr lang="tr-TR" b="1" dirty="0" smtClean="0">
                <a:solidFill>
                  <a:srgbClr val="FF0000"/>
                </a:solidFill>
              </a:rPr>
              <a:t>.</a:t>
            </a:r>
          </a:p>
          <a:p>
            <a:pPr algn="just"/>
            <a:endParaRPr lang="tr-TR" sz="2800" dirty="0"/>
          </a:p>
        </p:txBody>
      </p:sp>
      <p:sp>
        <p:nvSpPr>
          <p:cNvPr id="5" name="4 Slayt Numarası Yer Tutucusu"/>
          <p:cNvSpPr>
            <a:spLocks noGrp="1"/>
          </p:cNvSpPr>
          <p:nvPr>
            <p:ph type="sldNum" sz="quarter" idx="12"/>
          </p:nvPr>
        </p:nvSpPr>
        <p:spPr/>
        <p:txBody>
          <a:bodyPr/>
          <a:lstStyle/>
          <a:p>
            <a:pPr>
              <a:defRPr/>
            </a:pPr>
            <a:fld id="{E74C47BA-53F5-4093-9DFD-93C589768DA7}" type="slidenum">
              <a:rPr lang="tr-TR" smtClean="0"/>
              <a:pPr>
                <a:defRPr/>
              </a:pPr>
              <a:t>35</a:t>
            </a:fld>
            <a:endParaRPr lang="tr-TR" dirty="0"/>
          </a:p>
        </p:txBody>
      </p:sp>
    </p:spTree>
  </p:cSld>
  <p:clrMapOvr>
    <a:masterClrMapping/>
  </p:clrMapOvr>
  <p:transition spd="med">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0" y="928671"/>
            <a:ext cx="8686800" cy="5197492"/>
          </a:xfrm>
        </p:spPr>
        <p:txBody>
          <a:bodyPr>
            <a:noAutofit/>
          </a:bodyPr>
          <a:lstStyle/>
          <a:p>
            <a:pPr>
              <a:buNone/>
            </a:pPr>
            <a:r>
              <a:rPr lang="en-GB" sz="2800" b="1" dirty="0" smtClean="0">
                <a:solidFill>
                  <a:srgbClr val="C00000"/>
                </a:solidFill>
              </a:rPr>
              <a:t>Data Dissemination</a:t>
            </a:r>
            <a:endParaRPr lang="tr-TR" sz="2800" b="1" dirty="0" smtClean="0">
              <a:solidFill>
                <a:srgbClr val="C00000"/>
              </a:solidFill>
            </a:endParaRPr>
          </a:p>
          <a:p>
            <a:pPr>
              <a:buNone/>
            </a:pPr>
            <a:endParaRPr lang="tr-TR" sz="2800" b="1" dirty="0" smtClean="0">
              <a:solidFill>
                <a:srgbClr val="C00000"/>
              </a:solidFill>
            </a:endParaRPr>
          </a:p>
          <a:p>
            <a:pPr lvl="0">
              <a:buFont typeface="Wingdings" pitchFamily="2" charset="2"/>
              <a:buChar char="Ø"/>
            </a:pPr>
            <a:r>
              <a:rPr lang="en-US" b="1" dirty="0" smtClean="0">
                <a:solidFill>
                  <a:srgbClr val="0070C0"/>
                </a:solidFill>
              </a:rPr>
              <a:t>The database for crop production statistics is available for years 1991-20</a:t>
            </a:r>
            <a:r>
              <a:rPr lang="tr-TR" b="1" dirty="0" smtClean="0">
                <a:solidFill>
                  <a:srgbClr val="0070C0"/>
                </a:solidFill>
              </a:rPr>
              <a:t>12 at </a:t>
            </a:r>
            <a:r>
              <a:rPr lang="tr-TR" b="1" dirty="0" err="1" smtClean="0">
                <a:solidFill>
                  <a:srgbClr val="0070C0"/>
                </a:solidFill>
              </a:rPr>
              <a:t>district</a:t>
            </a:r>
            <a:r>
              <a:rPr lang="tr-TR" b="1" dirty="0" smtClean="0">
                <a:solidFill>
                  <a:srgbClr val="0070C0"/>
                </a:solidFill>
              </a:rPr>
              <a:t> </a:t>
            </a:r>
            <a:r>
              <a:rPr lang="tr-TR" b="1" dirty="0" err="1" smtClean="0">
                <a:solidFill>
                  <a:srgbClr val="0070C0"/>
                </a:solidFill>
              </a:rPr>
              <a:t>level</a:t>
            </a:r>
            <a:r>
              <a:rPr lang="tr-TR" b="1" dirty="0" smtClean="0">
                <a:solidFill>
                  <a:srgbClr val="0070C0"/>
                </a:solidFill>
              </a:rPr>
              <a:t>,</a:t>
            </a:r>
          </a:p>
          <a:p>
            <a:pPr lvl="0">
              <a:buFont typeface="Wingdings" pitchFamily="2" charset="2"/>
              <a:buChar char="Ø"/>
            </a:pPr>
            <a:endParaRPr lang="tr-TR" b="1" dirty="0" smtClean="0">
              <a:solidFill>
                <a:srgbClr val="0070C0"/>
              </a:solidFill>
            </a:endParaRPr>
          </a:p>
          <a:p>
            <a:pPr lvl="0">
              <a:buNone/>
            </a:pPr>
            <a:endParaRPr lang="tr-TR" b="1" dirty="0" smtClean="0">
              <a:solidFill>
                <a:srgbClr val="0070C0"/>
              </a:solidFill>
            </a:endParaRPr>
          </a:p>
          <a:p>
            <a:pPr lvl="0">
              <a:buFont typeface="Wingdings" pitchFamily="2" charset="2"/>
              <a:buChar char="Ø"/>
            </a:pPr>
            <a:r>
              <a:rPr lang="tr-TR" b="1" dirty="0" err="1" smtClean="0">
                <a:solidFill>
                  <a:srgbClr val="0070C0"/>
                </a:solidFill>
              </a:rPr>
              <a:t>Results</a:t>
            </a:r>
            <a:r>
              <a:rPr lang="tr-TR" b="1" dirty="0" smtClean="0">
                <a:solidFill>
                  <a:srgbClr val="0070C0"/>
                </a:solidFill>
              </a:rPr>
              <a:t> of </a:t>
            </a:r>
            <a:r>
              <a:rPr lang="tr-TR" b="1" dirty="0" err="1" smtClean="0">
                <a:solidFill>
                  <a:srgbClr val="0070C0"/>
                </a:solidFill>
              </a:rPr>
              <a:t>crop</a:t>
            </a:r>
            <a:r>
              <a:rPr lang="tr-TR" b="1" dirty="0" smtClean="0">
                <a:solidFill>
                  <a:srgbClr val="0070C0"/>
                </a:solidFill>
              </a:rPr>
              <a:t> </a:t>
            </a:r>
            <a:r>
              <a:rPr lang="tr-TR" b="1" dirty="0" err="1" smtClean="0">
                <a:solidFill>
                  <a:srgbClr val="0070C0"/>
                </a:solidFill>
              </a:rPr>
              <a:t>production</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announced</a:t>
            </a:r>
            <a:r>
              <a:rPr lang="tr-TR" b="1" dirty="0" smtClean="0">
                <a:solidFill>
                  <a:srgbClr val="0070C0"/>
                </a:solidFill>
              </a:rPr>
              <a:t> </a:t>
            </a:r>
            <a:r>
              <a:rPr lang="tr-TR" b="1" dirty="0" err="1" smtClean="0">
                <a:solidFill>
                  <a:srgbClr val="0070C0"/>
                </a:solidFill>
              </a:rPr>
              <a:t>by</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press</a:t>
            </a:r>
            <a:r>
              <a:rPr lang="tr-TR" b="1" dirty="0" smtClean="0">
                <a:solidFill>
                  <a:srgbClr val="0070C0"/>
                </a:solidFill>
              </a:rPr>
              <a:t> </a:t>
            </a:r>
            <a:r>
              <a:rPr lang="tr-TR" b="1" dirty="0" err="1" smtClean="0">
                <a:solidFill>
                  <a:srgbClr val="0070C0"/>
                </a:solidFill>
              </a:rPr>
              <a:t>release</a:t>
            </a:r>
            <a:r>
              <a:rPr lang="tr-TR" b="1" dirty="0" smtClean="0">
                <a:solidFill>
                  <a:srgbClr val="0070C0"/>
                </a:solidFill>
              </a:rPr>
              <a:t> 3 </a:t>
            </a:r>
            <a:r>
              <a:rPr lang="tr-TR" b="1" dirty="0" err="1" smtClean="0">
                <a:solidFill>
                  <a:srgbClr val="0070C0"/>
                </a:solidFill>
              </a:rPr>
              <a:t>times</a:t>
            </a:r>
            <a:r>
              <a:rPr lang="tr-TR" b="1" dirty="0" smtClean="0">
                <a:solidFill>
                  <a:srgbClr val="0070C0"/>
                </a:solidFill>
              </a:rPr>
              <a:t> in a </a:t>
            </a:r>
            <a:r>
              <a:rPr lang="tr-TR" b="1" dirty="0" err="1" smtClean="0">
                <a:solidFill>
                  <a:srgbClr val="0070C0"/>
                </a:solidFill>
              </a:rPr>
              <a:t>year</a:t>
            </a:r>
            <a:r>
              <a:rPr lang="tr-TR" b="1" dirty="0" smtClean="0">
                <a:solidFill>
                  <a:srgbClr val="0070C0"/>
                </a:solidFill>
              </a:rPr>
              <a:t>, </a:t>
            </a:r>
          </a:p>
          <a:p>
            <a:endParaRPr lang="tr-TR" sz="2800" dirty="0"/>
          </a:p>
        </p:txBody>
      </p:sp>
      <p:sp>
        <p:nvSpPr>
          <p:cNvPr id="5" name="4 Slayt Numarası Yer Tutucusu"/>
          <p:cNvSpPr>
            <a:spLocks noGrp="1"/>
          </p:cNvSpPr>
          <p:nvPr>
            <p:ph type="sldNum" sz="quarter" idx="12"/>
          </p:nvPr>
        </p:nvSpPr>
        <p:spPr/>
        <p:txBody>
          <a:bodyPr/>
          <a:lstStyle/>
          <a:p>
            <a:pPr>
              <a:defRPr/>
            </a:pPr>
            <a:fld id="{E87BE972-45D7-46FB-8B69-AFED500CE19D}" type="slidenum">
              <a:rPr lang="tr-TR" smtClean="0"/>
              <a:pPr>
                <a:defRPr/>
              </a:pPr>
              <a:t>36</a:t>
            </a:fld>
            <a:endParaRPr lang="tr-TR" dirty="0"/>
          </a:p>
        </p:txBody>
      </p:sp>
    </p:spTree>
  </p:cSld>
  <p:clrMapOvr>
    <a:masterClrMapping/>
  </p:clrMapOvr>
  <p:transition spd="med">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İçerik Yer Tutucusu"/>
          <p:cNvSpPr>
            <a:spLocks noGrp="1"/>
          </p:cNvSpPr>
          <p:nvPr>
            <p:ph idx="1"/>
          </p:nvPr>
        </p:nvSpPr>
        <p:spPr>
          <a:xfrm>
            <a:off x="0" y="692696"/>
            <a:ext cx="8929718" cy="5433467"/>
          </a:xfrm>
        </p:spPr>
        <p:txBody>
          <a:bodyPr>
            <a:noAutofit/>
          </a:bodyPr>
          <a:lstStyle/>
          <a:p>
            <a:pPr algn="ctr">
              <a:buNone/>
            </a:pPr>
            <a:r>
              <a:rPr lang="en-GB" sz="2400" b="1" dirty="0" smtClean="0">
                <a:solidFill>
                  <a:srgbClr val="C00000"/>
                </a:solidFill>
              </a:rPr>
              <a:t>Future Activities</a:t>
            </a:r>
            <a:endParaRPr lang="tr-TR" sz="2400" b="1" dirty="0" smtClean="0">
              <a:solidFill>
                <a:srgbClr val="C00000"/>
              </a:solidFill>
            </a:endParaRPr>
          </a:p>
          <a:p>
            <a:pPr lvl="0" algn="just"/>
            <a:r>
              <a:rPr lang="en-GB" b="1" dirty="0" smtClean="0">
                <a:solidFill>
                  <a:srgbClr val="0070C0"/>
                </a:solidFill>
              </a:rPr>
              <a:t>The goal aimed for crop production statistics is full compliance with EU and international standards.</a:t>
            </a:r>
            <a:endParaRPr lang="tr-TR" b="1" dirty="0" smtClean="0">
              <a:solidFill>
                <a:srgbClr val="0070C0"/>
              </a:solidFill>
            </a:endParaRPr>
          </a:p>
          <a:p>
            <a:pPr lvl="0" algn="just">
              <a:buNone/>
            </a:pPr>
            <a:endParaRPr lang="tr-TR" sz="1000" b="1" dirty="0" smtClean="0">
              <a:solidFill>
                <a:srgbClr val="0070C0"/>
              </a:solidFill>
            </a:endParaRPr>
          </a:p>
          <a:p>
            <a:pPr lvl="0" algn="just"/>
            <a:r>
              <a:rPr lang="en-GB" b="1" dirty="0" smtClean="0">
                <a:solidFill>
                  <a:srgbClr val="0070C0"/>
                </a:solidFill>
              </a:rPr>
              <a:t>The establishment of an Agricultural Holding Register System (TİKAS) is planned to be completed by the end of 2014. Once the reference parcels are identified and TİKAS is established, agricultural holdings will be able to be used as the statistical unit.</a:t>
            </a:r>
            <a:endParaRPr lang="tr-TR" b="1" dirty="0" smtClean="0">
              <a:solidFill>
                <a:srgbClr val="0070C0"/>
              </a:solidFill>
            </a:endParaRPr>
          </a:p>
          <a:p>
            <a:pPr lvl="0" algn="just"/>
            <a:endParaRPr lang="tr-TR" b="1" dirty="0" smtClean="0">
              <a:solidFill>
                <a:srgbClr val="0070C0"/>
              </a:solidFill>
            </a:endParaRPr>
          </a:p>
          <a:p>
            <a:endParaRPr lang="tr-TR" sz="2800" dirty="0"/>
          </a:p>
        </p:txBody>
      </p:sp>
      <p:sp>
        <p:nvSpPr>
          <p:cNvPr id="5" name="4 Slayt Numarası Yer Tutucusu"/>
          <p:cNvSpPr>
            <a:spLocks noGrp="1"/>
          </p:cNvSpPr>
          <p:nvPr>
            <p:ph type="sldNum" sz="quarter" idx="12"/>
          </p:nvPr>
        </p:nvSpPr>
        <p:spPr/>
        <p:txBody>
          <a:bodyPr/>
          <a:lstStyle/>
          <a:p>
            <a:pPr>
              <a:defRPr/>
            </a:pPr>
            <a:fld id="{D5E15002-D80A-4EBB-96EE-D50F6FB3F69C}" type="slidenum">
              <a:rPr lang="tr-TR" smtClean="0"/>
              <a:pPr>
                <a:defRPr/>
              </a:pPr>
              <a:t>37</a:t>
            </a:fld>
            <a:endParaRPr lang="tr-TR" dirty="0"/>
          </a:p>
        </p:txBody>
      </p:sp>
    </p:spTree>
  </p:cSld>
  <p:clrMapOvr>
    <a:masterClrMapping/>
  </p:clrMapOvr>
  <p:transition spd="med">
    <p:pull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Alt Başlık"/>
          <p:cNvSpPr>
            <a:spLocks noGrp="1"/>
          </p:cNvSpPr>
          <p:nvPr>
            <p:ph idx="1"/>
          </p:nvPr>
        </p:nvSpPr>
        <p:spPr>
          <a:xfrm>
            <a:off x="0" y="714356"/>
            <a:ext cx="8929717" cy="5411807"/>
          </a:xfrm>
        </p:spPr>
        <p:txBody>
          <a:bodyPr>
            <a:normAutofit/>
          </a:bodyPr>
          <a:lstStyle/>
          <a:p>
            <a:pPr lvl="0">
              <a:buFont typeface="Wingdings" pitchFamily="2" charset="2"/>
              <a:buChar char="Ø"/>
            </a:pPr>
            <a:r>
              <a:rPr lang="en-US" b="1" dirty="0" smtClean="0">
                <a:solidFill>
                  <a:srgbClr val="0070C0"/>
                </a:solidFill>
              </a:rPr>
              <a:t>After </a:t>
            </a:r>
            <a:r>
              <a:rPr lang="tr-TR" b="1" dirty="0" err="1" smtClean="0">
                <a:solidFill>
                  <a:srgbClr val="0070C0"/>
                </a:solidFill>
              </a:rPr>
              <a:t>establishing</a:t>
            </a:r>
            <a:r>
              <a:rPr lang="en-US" b="1" dirty="0" smtClean="0">
                <a:solidFill>
                  <a:srgbClr val="0070C0"/>
                </a:solidFill>
              </a:rPr>
              <a:t> and completing the </a:t>
            </a:r>
            <a:r>
              <a:rPr lang="en-GB" b="1" dirty="0" smtClean="0">
                <a:solidFill>
                  <a:srgbClr val="0070C0"/>
                </a:solidFill>
              </a:rPr>
              <a:t>Agricultural Holding Register System </a:t>
            </a:r>
            <a:r>
              <a:rPr lang="en-US" b="1" dirty="0" smtClean="0">
                <a:solidFill>
                  <a:srgbClr val="0070C0"/>
                </a:solidFill>
              </a:rPr>
              <a:t>, crop production statistics will be </a:t>
            </a:r>
            <a:r>
              <a:rPr lang="tr-TR" b="1" dirty="0" err="1" smtClean="0">
                <a:solidFill>
                  <a:srgbClr val="0070C0"/>
                </a:solidFill>
              </a:rPr>
              <a:t>produced</a:t>
            </a:r>
            <a:r>
              <a:rPr lang="tr-TR" b="1" dirty="0" smtClean="0">
                <a:solidFill>
                  <a:srgbClr val="0070C0"/>
                </a:solidFill>
              </a:rPr>
              <a:t> in </a:t>
            </a:r>
            <a:r>
              <a:rPr lang="tr-TR" b="1" dirty="0" err="1" smtClean="0">
                <a:solidFill>
                  <a:srgbClr val="0070C0"/>
                </a:solidFill>
              </a:rPr>
              <a:t>line</a:t>
            </a:r>
            <a:r>
              <a:rPr lang="tr-TR" b="1" dirty="0" smtClean="0">
                <a:solidFill>
                  <a:srgbClr val="0070C0"/>
                </a:solidFill>
              </a:rPr>
              <a:t> </a:t>
            </a:r>
            <a:r>
              <a:rPr lang="tr-TR" b="1" dirty="0" err="1" smtClean="0">
                <a:solidFill>
                  <a:srgbClr val="0070C0"/>
                </a:solidFill>
              </a:rPr>
              <a:t>with</a:t>
            </a:r>
            <a:r>
              <a:rPr lang="tr-TR" b="1" dirty="0" smtClean="0">
                <a:solidFill>
                  <a:srgbClr val="0070C0"/>
                </a:solidFill>
              </a:rPr>
              <a:t> EU </a:t>
            </a:r>
            <a:r>
              <a:rPr lang="tr-TR" b="1" dirty="0" err="1" smtClean="0">
                <a:solidFill>
                  <a:srgbClr val="0070C0"/>
                </a:solidFill>
              </a:rPr>
              <a:t>regulations</a:t>
            </a:r>
            <a:r>
              <a:rPr lang="tr-TR" b="1" dirty="0" smtClean="0">
                <a:solidFill>
                  <a:srgbClr val="0070C0"/>
                </a:solidFill>
              </a:rPr>
              <a:t>.</a:t>
            </a:r>
          </a:p>
          <a:p>
            <a:pPr lvl="0">
              <a:buFont typeface="Wingdings" pitchFamily="2" charset="2"/>
              <a:buChar char="Ø"/>
            </a:pPr>
            <a:endParaRPr lang="tr-TR" b="1" dirty="0" smtClean="0">
              <a:solidFill>
                <a:srgbClr val="0070C0"/>
              </a:solidFill>
            </a:endParaRPr>
          </a:p>
          <a:p>
            <a:pPr lvl="0">
              <a:buFont typeface="Wingdings" pitchFamily="2" charset="2"/>
              <a:buChar char="Ø"/>
            </a:pPr>
            <a:r>
              <a:rPr lang="tr-TR" b="1" dirty="0" smtClean="0">
                <a:solidFill>
                  <a:srgbClr val="0070C0"/>
                </a:solidFill>
              </a:rPr>
              <a:t> N</a:t>
            </a:r>
            <a:r>
              <a:rPr lang="en-US" b="1" dirty="0" err="1" smtClean="0">
                <a:solidFill>
                  <a:srgbClr val="0070C0"/>
                </a:solidFill>
              </a:rPr>
              <a:t>ew</a:t>
            </a:r>
            <a:r>
              <a:rPr lang="en-US" b="1" dirty="0" smtClean="0">
                <a:solidFill>
                  <a:srgbClr val="0070C0"/>
                </a:solidFill>
              </a:rPr>
              <a:t> surveys </a:t>
            </a:r>
            <a:r>
              <a:rPr lang="tr-TR" b="1" dirty="0" err="1" smtClean="0">
                <a:solidFill>
                  <a:srgbClr val="0070C0"/>
                </a:solidFill>
              </a:rPr>
              <a:t>will</a:t>
            </a:r>
            <a:r>
              <a:rPr lang="tr-TR" b="1" dirty="0" smtClean="0">
                <a:solidFill>
                  <a:srgbClr val="0070C0"/>
                </a:solidFill>
              </a:rPr>
              <a:t> be </a:t>
            </a:r>
            <a:r>
              <a:rPr lang="tr-TR" b="1" dirty="0" err="1" smtClean="0">
                <a:solidFill>
                  <a:srgbClr val="0070C0"/>
                </a:solidFill>
              </a:rPr>
              <a:t>conducted</a:t>
            </a:r>
            <a:r>
              <a:rPr lang="tr-TR" b="1" dirty="0" smtClean="0">
                <a:solidFill>
                  <a:srgbClr val="0070C0"/>
                </a:solidFill>
              </a:rPr>
              <a:t> on</a:t>
            </a:r>
            <a:r>
              <a:rPr lang="en-US" b="1" dirty="0" smtClean="0">
                <a:solidFill>
                  <a:srgbClr val="0070C0"/>
                </a:solidFill>
              </a:rPr>
              <a:t> Crop Products, Fruit and Vineyards</a:t>
            </a:r>
            <a:r>
              <a:rPr lang="tr-TR" b="1" dirty="0" smtClean="0">
                <a:solidFill>
                  <a:srgbClr val="0070C0"/>
                </a:solidFill>
              </a:rPr>
              <a:t> in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future</a:t>
            </a:r>
            <a:r>
              <a:rPr lang="tr-TR" b="1" dirty="0" smtClean="0">
                <a:solidFill>
                  <a:srgbClr val="0070C0"/>
                </a:solidFill>
              </a:rPr>
              <a:t>.</a:t>
            </a:r>
            <a:endParaRPr lang="tr-TR" dirty="0" smtClean="0">
              <a:solidFill>
                <a:srgbClr val="0070C0"/>
              </a:solidFill>
            </a:endParaRPr>
          </a:p>
          <a:p>
            <a:pPr lvl="0">
              <a:buFont typeface="Wingdings" pitchFamily="2" charset="2"/>
              <a:buChar char="Ø"/>
            </a:pPr>
            <a:endParaRPr lang="tr-TR" dirty="0" smtClean="0">
              <a:solidFill>
                <a:srgbClr val="0070C0"/>
              </a:solidFill>
            </a:endParaRPr>
          </a:p>
          <a:p>
            <a:endParaRPr lang="tr-TR" dirty="0"/>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38</a:t>
            </a:fld>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Alt Başlık"/>
          <p:cNvSpPr>
            <a:spLocks noGrp="1"/>
          </p:cNvSpPr>
          <p:nvPr>
            <p:ph idx="1"/>
          </p:nvPr>
        </p:nvSpPr>
        <p:spPr>
          <a:xfrm>
            <a:off x="285750" y="1071563"/>
            <a:ext cx="8401050" cy="5054600"/>
          </a:xfrm>
        </p:spPr>
        <p:txBody>
          <a:bodyPr>
            <a:normAutofit/>
          </a:bodyPr>
          <a:lstStyle/>
          <a:p>
            <a:pPr lvl="0">
              <a:buFont typeface="Wingdings" pitchFamily="2" charset="2"/>
              <a:buChar char="Ø"/>
            </a:pPr>
            <a:endParaRPr lang="tr-TR" dirty="0" smtClean="0">
              <a:solidFill>
                <a:srgbClr val="0070C0"/>
              </a:solidFill>
            </a:endParaRPr>
          </a:p>
          <a:p>
            <a:pPr lvl="0">
              <a:buFont typeface="Wingdings" pitchFamily="2" charset="2"/>
              <a:buChar char="Ø"/>
            </a:pPr>
            <a:r>
              <a:rPr lang="en-GB" b="1" dirty="0" smtClean="0">
                <a:solidFill>
                  <a:srgbClr val="0070C0"/>
                </a:solidFill>
              </a:rPr>
              <a:t>Using the standard data transmission table</a:t>
            </a:r>
            <a:r>
              <a:rPr lang="tr-TR" b="1" dirty="0" smtClean="0">
                <a:solidFill>
                  <a:srgbClr val="0070C0"/>
                </a:solidFill>
              </a:rPr>
              <a:t> (</a:t>
            </a:r>
            <a:r>
              <a:rPr lang="tr-TR" b="1" dirty="0" err="1" smtClean="0">
                <a:solidFill>
                  <a:srgbClr val="002060"/>
                </a:solidFill>
              </a:rPr>
              <a:t>with</a:t>
            </a:r>
            <a:r>
              <a:rPr lang="tr-TR" b="1" dirty="0" smtClean="0">
                <a:solidFill>
                  <a:srgbClr val="002060"/>
                </a:solidFill>
              </a:rPr>
              <a:t> </a:t>
            </a:r>
            <a:r>
              <a:rPr lang="tr-TR" b="1" dirty="0" err="1" smtClean="0">
                <a:solidFill>
                  <a:srgbClr val="002060"/>
                </a:solidFill>
              </a:rPr>
              <a:t>eDAMIS</a:t>
            </a:r>
            <a:r>
              <a:rPr lang="tr-TR" b="1" dirty="0" smtClean="0">
                <a:solidFill>
                  <a:srgbClr val="002060"/>
                </a:solidFill>
              </a:rPr>
              <a:t> web </a:t>
            </a:r>
            <a:r>
              <a:rPr lang="tr-TR" b="1" dirty="0" err="1" smtClean="0">
                <a:solidFill>
                  <a:srgbClr val="002060"/>
                </a:solidFill>
              </a:rPr>
              <a:t>forms</a:t>
            </a:r>
            <a:r>
              <a:rPr lang="tr-TR" b="1" dirty="0" smtClean="0">
                <a:solidFill>
                  <a:srgbClr val="0070C0"/>
                </a:solidFill>
              </a:rPr>
              <a:t>)</a:t>
            </a:r>
            <a:r>
              <a:rPr lang="en-GB" b="1" dirty="0" smtClean="0">
                <a:solidFill>
                  <a:srgbClr val="0070C0"/>
                </a:solidFill>
              </a:rPr>
              <a:t>, data is being submitted to Euro</a:t>
            </a:r>
            <a:r>
              <a:rPr lang="tr-TR" b="1" dirty="0" smtClean="0">
                <a:solidFill>
                  <a:srgbClr val="0070C0"/>
                </a:solidFill>
              </a:rPr>
              <a:t>s</a:t>
            </a:r>
            <a:r>
              <a:rPr lang="en-GB" b="1" dirty="0" smtClean="0">
                <a:solidFill>
                  <a:srgbClr val="0070C0"/>
                </a:solidFill>
              </a:rPr>
              <a:t>tat on an annual basis since 2000. The timetable of </a:t>
            </a:r>
            <a:r>
              <a:rPr lang="en-GB" b="1" dirty="0" err="1" smtClean="0">
                <a:solidFill>
                  <a:srgbClr val="0070C0"/>
                </a:solidFill>
              </a:rPr>
              <a:t>Eurostat</a:t>
            </a:r>
            <a:r>
              <a:rPr lang="en-GB" b="1" dirty="0" smtClean="0">
                <a:solidFill>
                  <a:srgbClr val="0070C0"/>
                </a:solidFill>
              </a:rPr>
              <a:t> is followed in data transmission</a:t>
            </a:r>
            <a:r>
              <a:rPr lang="tr-TR" b="1" dirty="0" smtClean="0">
                <a:solidFill>
                  <a:srgbClr val="0070C0"/>
                </a:solidFill>
              </a:rPr>
              <a:t>.</a:t>
            </a:r>
          </a:p>
          <a:p>
            <a:pPr lvl="0">
              <a:buFont typeface="Wingdings" pitchFamily="2" charset="2"/>
              <a:buChar char="Ø"/>
            </a:pPr>
            <a:endParaRPr lang="tr-TR" b="1" dirty="0" smtClean="0">
              <a:solidFill>
                <a:srgbClr val="0070C0"/>
              </a:solidFill>
            </a:endParaRPr>
          </a:p>
          <a:p>
            <a:pPr lvl="0">
              <a:buFont typeface="Wingdings" pitchFamily="2" charset="2"/>
              <a:buChar char="Ø"/>
            </a:pPr>
            <a:r>
              <a:rPr lang="en-GB" b="1" dirty="0" smtClean="0">
                <a:solidFill>
                  <a:srgbClr val="0070C0"/>
                </a:solidFill>
              </a:rPr>
              <a:t>Data is disseminated via several publications and the internet </a:t>
            </a:r>
            <a:r>
              <a:rPr lang="tr-TR" b="1" dirty="0" smtClean="0">
                <a:solidFill>
                  <a:srgbClr val="0070C0"/>
                </a:solidFill>
              </a:rPr>
              <a:t>(</a:t>
            </a:r>
            <a:r>
              <a:rPr lang="en-GB" b="1" u="sng" dirty="0" smtClean="0">
                <a:solidFill>
                  <a:srgbClr val="0070C0"/>
                </a:solidFill>
                <a:hlinkClick r:id="rId2"/>
              </a:rPr>
              <a:t>www.turkstat.gov.tr</a:t>
            </a:r>
            <a:r>
              <a:rPr lang="en-GB" b="1" dirty="0" smtClean="0">
                <a:solidFill>
                  <a:srgbClr val="0070C0"/>
                </a:solidFill>
              </a:rPr>
              <a:t>).</a:t>
            </a:r>
            <a:endParaRPr lang="tr-TR" b="1" dirty="0" smtClean="0">
              <a:solidFill>
                <a:srgbClr val="0070C0"/>
              </a:solidFill>
            </a:endParaRPr>
          </a:p>
          <a:p>
            <a:endParaRPr lang="tr-TR" dirty="0"/>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39</a:t>
            </a:fld>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692696"/>
            <a:ext cx="8928992" cy="5433467"/>
          </a:xfrm>
        </p:spPr>
        <p:txBody>
          <a:bodyPr>
            <a:normAutofit fontScale="92500"/>
          </a:bodyPr>
          <a:lstStyle/>
          <a:p>
            <a:pPr algn="just"/>
            <a:r>
              <a:rPr lang="en-GB" b="1" dirty="0" smtClean="0">
                <a:solidFill>
                  <a:srgbClr val="0070C0"/>
                </a:solidFill>
              </a:rPr>
              <a:t>Within </a:t>
            </a:r>
            <a:r>
              <a:rPr lang="en-GB" b="1" dirty="0" err="1" smtClean="0">
                <a:solidFill>
                  <a:srgbClr val="0070C0"/>
                </a:solidFill>
              </a:rPr>
              <a:t>MoFAL</a:t>
            </a:r>
            <a:r>
              <a:rPr lang="en-GB" b="1" dirty="0" smtClean="0">
                <a:solidFill>
                  <a:srgbClr val="0070C0"/>
                </a:solidFill>
              </a:rPr>
              <a:t>, the Geographical Information Systems Department under the General Directorate of Agricultural Reform (GDAR) is assigned with the task of collecting agricultural data.</a:t>
            </a:r>
            <a:endParaRPr lang="tr-TR" b="1" dirty="0" smtClean="0">
              <a:solidFill>
                <a:srgbClr val="0070C0"/>
              </a:solidFill>
            </a:endParaRPr>
          </a:p>
          <a:p>
            <a:pPr algn="just">
              <a:buNone/>
            </a:pPr>
            <a:endParaRPr lang="tr-TR" sz="1000" b="1" dirty="0" smtClean="0">
              <a:solidFill>
                <a:srgbClr val="0070C0"/>
              </a:solidFill>
            </a:endParaRPr>
          </a:p>
          <a:p>
            <a:pPr algn="just">
              <a:buNone/>
            </a:pPr>
            <a:endParaRPr lang="tr-TR" sz="1100" b="1" dirty="0" smtClean="0">
              <a:solidFill>
                <a:srgbClr val="0070C0"/>
              </a:solidFill>
            </a:endParaRPr>
          </a:p>
          <a:p>
            <a:pPr algn="just"/>
            <a:endParaRPr lang="tr-TR" sz="1100" b="1" dirty="0" smtClean="0">
              <a:solidFill>
                <a:srgbClr val="0070C0"/>
              </a:solidFill>
            </a:endParaRPr>
          </a:p>
          <a:p>
            <a:pPr algn="just"/>
            <a:r>
              <a:rPr lang="en-GB" b="1" dirty="0" smtClean="0">
                <a:solidFill>
                  <a:srgbClr val="0070C0"/>
                </a:solidFill>
              </a:rPr>
              <a:t> For this purpose, the Statistical Data Network (SDN), a web-based data system for data collection, has been established by </a:t>
            </a:r>
            <a:r>
              <a:rPr lang="en-GB" b="1" dirty="0" err="1" smtClean="0">
                <a:solidFill>
                  <a:srgbClr val="0070C0"/>
                </a:solidFill>
              </a:rPr>
              <a:t>MoFAL</a:t>
            </a:r>
            <a:r>
              <a:rPr lang="en-GB" b="1" dirty="0" smtClean="0">
                <a:solidFill>
                  <a:srgbClr val="0070C0"/>
                </a:solidFill>
              </a:rPr>
              <a:t> and the 81 Province and 902 District Directorates enter data into this system. SDN data is jointly analysed by </a:t>
            </a:r>
            <a:r>
              <a:rPr lang="en-GB" b="1" dirty="0" err="1" smtClean="0">
                <a:solidFill>
                  <a:srgbClr val="0070C0"/>
                </a:solidFill>
              </a:rPr>
              <a:t>MoFAL</a:t>
            </a:r>
            <a:r>
              <a:rPr lang="en-GB" b="1" dirty="0" smtClean="0">
                <a:solidFill>
                  <a:srgbClr val="0070C0"/>
                </a:solidFill>
              </a:rPr>
              <a:t> and </a:t>
            </a:r>
            <a:r>
              <a:rPr lang="en-GB" b="1" dirty="0" err="1" smtClean="0">
                <a:solidFill>
                  <a:srgbClr val="0070C0"/>
                </a:solidFill>
              </a:rPr>
              <a:t>TurkStat</a:t>
            </a:r>
            <a:r>
              <a:rPr lang="en-GB" b="1" dirty="0" smtClean="0">
                <a:solidFill>
                  <a:srgbClr val="0070C0"/>
                </a:solidFill>
              </a:rPr>
              <a:t>, and published by </a:t>
            </a:r>
            <a:r>
              <a:rPr lang="en-GB" b="1" dirty="0" err="1" smtClean="0">
                <a:solidFill>
                  <a:srgbClr val="0070C0"/>
                </a:solidFill>
              </a:rPr>
              <a:t>TurkStat</a:t>
            </a:r>
            <a:r>
              <a:rPr lang="en-GB" b="1" dirty="0" smtClean="0">
                <a:solidFill>
                  <a:srgbClr val="0070C0"/>
                </a:solidFill>
              </a:rPr>
              <a:t>.  </a:t>
            </a:r>
            <a:endParaRPr lang="tr-TR" b="1" dirty="0" smtClean="0">
              <a:solidFill>
                <a:srgbClr val="0070C0"/>
              </a:solidFill>
            </a:endParaRP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4</a:t>
            </a:fld>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idx="1"/>
          </p:nvPr>
        </p:nvSpPr>
        <p:spPr bwMode="auto">
          <a:xfrm>
            <a:off x="428596" y="714356"/>
            <a:ext cx="8258204" cy="8636210"/>
          </a:xfrm>
          <a:prstGeom prst="rect">
            <a:avLst/>
          </a:prstGeom>
          <a:noFill/>
          <a:ln w="9525">
            <a:noFill/>
            <a:miter lim="800000"/>
            <a:headEnd/>
            <a:tailEnd/>
          </a:ln>
        </p:spPr>
        <p:txBody>
          <a:bodyPr wrap="square">
            <a:spAutoFit/>
          </a:bodyPr>
          <a:lstStyle/>
          <a:p>
            <a:pPr algn="just"/>
            <a:r>
              <a:rPr lang="tr-TR" sz="3200" b="1" dirty="0">
                <a:solidFill>
                  <a:srgbClr val="C00000"/>
                </a:solidFill>
              </a:rPr>
              <a:t>S</a:t>
            </a:r>
            <a:r>
              <a:rPr lang="en-US" sz="3200" b="1" dirty="0" err="1">
                <a:solidFill>
                  <a:srgbClr val="C00000"/>
                </a:solidFill>
              </a:rPr>
              <a:t>upply</a:t>
            </a:r>
            <a:r>
              <a:rPr lang="en-US" sz="3200" b="1" dirty="0">
                <a:solidFill>
                  <a:srgbClr val="C00000"/>
                </a:solidFill>
              </a:rPr>
              <a:t> Balance </a:t>
            </a:r>
            <a:r>
              <a:rPr lang="en-US" sz="3200" b="1" dirty="0" smtClean="0">
                <a:solidFill>
                  <a:srgbClr val="C00000"/>
                </a:solidFill>
              </a:rPr>
              <a:t>Sheets</a:t>
            </a:r>
            <a:endParaRPr lang="tr-TR" sz="3200" b="1" dirty="0" smtClean="0">
              <a:solidFill>
                <a:srgbClr val="C00000"/>
              </a:solidFill>
            </a:endParaRPr>
          </a:p>
          <a:p>
            <a:pPr algn="just"/>
            <a:r>
              <a:rPr lang="en-GB" b="1" dirty="0" smtClean="0">
                <a:solidFill>
                  <a:srgbClr val="0070C0"/>
                </a:solidFill>
              </a:rPr>
              <a:t>Supply balance sheets (SBS) were first compiled for selected crop and animal products in the calendar years 1989 and 1995, and presented in the publication titled “</a:t>
            </a:r>
            <a:r>
              <a:rPr lang="en-GB" b="1" i="1" dirty="0" smtClean="0">
                <a:solidFill>
                  <a:srgbClr val="0070C0"/>
                </a:solidFill>
              </a:rPr>
              <a:t>Technical Conversion Factors in Agricultural Products and Supply Balance Sheets in Turkey</a:t>
            </a:r>
            <a:r>
              <a:rPr lang="en-GB" b="1" dirty="0" smtClean="0">
                <a:solidFill>
                  <a:srgbClr val="0070C0"/>
                </a:solidFill>
              </a:rPr>
              <a:t>”</a:t>
            </a:r>
            <a:endParaRPr lang="tr-TR" sz="3200" b="1" dirty="0">
              <a:solidFill>
                <a:srgbClr val="0070C0"/>
              </a:solidFill>
            </a:endParaRPr>
          </a:p>
          <a:p>
            <a:pPr algn="just"/>
            <a:endParaRPr lang="tr-TR" sz="2000" dirty="0"/>
          </a:p>
          <a:p>
            <a:pPr algn="just"/>
            <a:endParaRPr lang="tr-TR" dirty="0">
              <a:solidFill>
                <a:srgbClr val="000099"/>
              </a:solidFill>
            </a:endParaRPr>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40</a:t>
            </a:fld>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785794"/>
            <a:ext cx="8858312" cy="5340369"/>
          </a:xfrm>
        </p:spPr>
        <p:txBody>
          <a:bodyPr>
            <a:normAutofit fontScale="92500" lnSpcReduction="10000"/>
          </a:bodyPr>
          <a:lstStyle/>
          <a:p>
            <a:pPr algn="just"/>
            <a:r>
              <a:rPr lang="en-US" sz="3500" b="1" dirty="0" smtClean="0">
                <a:solidFill>
                  <a:srgbClr val="0070C0"/>
                </a:solidFill>
              </a:rPr>
              <a:t>Since 2000, SBS are compiled annually (for marketing years) for 63 selected raw agricultural products with a substantial share in national crop production and for sugar as a processed product.</a:t>
            </a:r>
            <a:endParaRPr lang="tr-TR" sz="3500" b="1" dirty="0" smtClean="0">
              <a:solidFill>
                <a:srgbClr val="0070C0"/>
              </a:solidFill>
            </a:endParaRPr>
          </a:p>
          <a:p>
            <a:pPr algn="just"/>
            <a:endParaRPr lang="tr-TR" sz="1100" b="1" dirty="0" smtClean="0">
              <a:solidFill>
                <a:srgbClr val="0070C0"/>
              </a:solidFill>
            </a:endParaRPr>
          </a:p>
          <a:p>
            <a:pPr algn="just">
              <a:buNone/>
            </a:pPr>
            <a:endParaRPr lang="tr-TR" sz="1200" b="1" dirty="0" smtClean="0">
              <a:solidFill>
                <a:srgbClr val="0070C0"/>
              </a:solidFill>
            </a:endParaRPr>
          </a:p>
          <a:p>
            <a:pPr algn="just"/>
            <a:r>
              <a:rPr lang="en-US" sz="3600" b="1" dirty="0" smtClean="0">
                <a:solidFill>
                  <a:srgbClr val="0070C0"/>
                </a:solidFill>
              </a:rPr>
              <a:t>Crop products balance sheets were compiled according to EUROSTAT methodology considering marketing years </a:t>
            </a:r>
            <a:r>
              <a:rPr lang="tr-TR" sz="3600" b="1" dirty="0" err="1" smtClean="0">
                <a:solidFill>
                  <a:srgbClr val="0070C0"/>
                </a:solidFill>
              </a:rPr>
              <a:t>and</a:t>
            </a:r>
            <a:r>
              <a:rPr lang="tr-TR" sz="3600" b="1" dirty="0" smtClean="0">
                <a:solidFill>
                  <a:srgbClr val="0070C0"/>
                </a:solidFill>
              </a:rPr>
              <a:t> </a:t>
            </a:r>
            <a:r>
              <a:rPr lang="en-US" sz="3600" b="1" dirty="0" smtClean="0">
                <a:solidFill>
                  <a:srgbClr val="0070C0"/>
                </a:solidFill>
              </a:rPr>
              <a:t>were prepared according to CPA 200</a:t>
            </a:r>
            <a:r>
              <a:rPr lang="tr-TR" sz="3600" b="1" dirty="0" smtClean="0">
                <a:solidFill>
                  <a:srgbClr val="0070C0"/>
                </a:solidFill>
              </a:rPr>
              <a:t>8</a:t>
            </a:r>
            <a:r>
              <a:rPr lang="en-US" sz="3600" b="1" dirty="0" smtClean="0">
                <a:solidFill>
                  <a:srgbClr val="0070C0"/>
                </a:solidFill>
              </a:rPr>
              <a:t> classification by 3 main crop products groups.</a:t>
            </a:r>
            <a:endParaRPr lang="tr-TR" sz="3600" b="1" dirty="0" smtClean="0">
              <a:solidFill>
                <a:srgbClr val="0070C0"/>
              </a:solidFill>
            </a:endParaRPr>
          </a:p>
          <a:p>
            <a:pPr algn="just"/>
            <a:endParaRPr lang="tr-TR" sz="3500" b="1" dirty="0" smtClean="0">
              <a:solidFill>
                <a:srgbClr val="0070C0"/>
              </a:solidFill>
            </a:endParaRPr>
          </a:p>
          <a:p>
            <a:pPr>
              <a:buNone/>
            </a:pPr>
            <a:r>
              <a:rPr lang="en-US" sz="1100" b="1" dirty="0" smtClean="0">
                <a:solidFill>
                  <a:srgbClr val="0070C0"/>
                </a:solidFill>
              </a:rPr>
              <a:t> </a:t>
            </a:r>
            <a:endParaRPr lang="tr-TR" sz="1100" dirty="0" smtClean="0">
              <a:solidFill>
                <a:srgbClr val="000099"/>
              </a:solidFill>
            </a:endParaRPr>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41</a:t>
            </a:fld>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785794"/>
            <a:ext cx="8929718" cy="5340369"/>
          </a:xfrm>
        </p:spPr>
        <p:txBody>
          <a:bodyPr>
            <a:normAutofit/>
          </a:bodyPr>
          <a:lstStyle/>
          <a:p>
            <a:pPr algn="just">
              <a:buFont typeface="Wingdings" pitchFamily="2" charset="2"/>
              <a:buChar char="Ø"/>
            </a:pPr>
            <a:r>
              <a:rPr lang="en-US" b="1" dirty="0" smtClean="0">
                <a:solidFill>
                  <a:srgbClr val="0070C0"/>
                </a:solidFill>
              </a:rPr>
              <a:t>cereals and other crop products,</a:t>
            </a:r>
            <a:endParaRPr lang="tr-TR" b="1" dirty="0" smtClean="0">
              <a:solidFill>
                <a:srgbClr val="0070C0"/>
              </a:solidFill>
            </a:endParaRPr>
          </a:p>
          <a:p>
            <a:pPr algn="just">
              <a:buFont typeface="Wingdings" pitchFamily="2" charset="2"/>
              <a:buChar char="Ø"/>
            </a:pPr>
            <a:endParaRPr lang="en-US" sz="1000" b="1" dirty="0" smtClean="0">
              <a:solidFill>
                <a:srgbClr val="0070C0"/>
              </a:solidFill>
            </a:endParaRPr>
          </a:p>
          <a:p>
            <a:pPr algn="just">
              <a:buFont typeface="Wingdings" pitchFamily="2" charset="2"/>
              <a:buChar char="Ø"/>
            </a:pPr>
            <a:r>
              <a:rPr lang="en-US" b="1" dirty="0" smtClean="0">
                <a:solidFill>
                  <a:srgbClr val="0070C0"/>
                </a:solidFill>
              </a:rPr>
              <a:t>vegetables,</a:t>
            </a:r>
            <a:endParaRPr lang="tr-TR" b="1" dirty="0" smtClean="0">
              <a:solidFill>
                <a:srgbClr val="0070C0"/>
              </a:solidFill>
            </a:endParaRPr>
          </a:p>
          <a:p>
            <a:pPr algn="just">
              <a:buFont typeface="Wingdings" pitchFamily="2" charset="2"/>
              <a:buChar char="Ø"/>
            </a:pPr>
            <a:endParaRPr lang="en-US" sz="1000" b="1" dirty="0" smtClean="0">
              <a:solidFill>
                <a:srgbClr val="0070C0"/>
              </a:solidFill>
            </a:endParaRPr>
          </a:p>
          <a:p>
            <a:pPr algn="just">
              <a:buFont typeface="Wingdings" pitchFamily="2" charset="2"/>
              <a:buChar char="Ø"/>
            </a:pPr>
            <a:r>
              <a:rPr lang="en-US" b="1" dirty="0" smtClean="0">
                <a:solidFill>
                  <a:srgbClr val="0070C0"/>
                </a:solidFill>
              </a:rPr>
              <a:t>fruits, nuts and beverage crops. </a:t>
            </a:r>
            <a:endParaRPr lang="tr-TR" b="1" dirty="0" smtClean="0">
              <a:solidFill>
                <a:srgbClr val="0070C0"/>
              </a:solidFill>
            </a:endParaRPr>
          </a:p>
          <a:p>
            <a:pPr algn="just">
              <a:buFont typeface="Wingdings" pitchFamily="2" charset="2"/>
              <a:buChar char="Ø"/>
            </a:pPr>
            <a:endParaRPr lang="en-US" sz="1000" b="1" dirty="0" smtClean="0">
              <a:solidFill>
                <a:srgbClr val="0070C0"/>
              </a:solidFill>
            </a:endParaRPr>
          </a:p>
          <a:p>
            <a:pPr algn="just">
              <a:buNone/>
            </a:pPr>
            <a:endParaRPr lang="tr-TR" b="1" dirty="0" smtClean="0">
              <a:solidFill>
                <a:srgbClr val="0070C0"/>
              </a:solidFill>
            </a:endParaRP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42</a:t>
            </a:fld>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İçerik Yer Tutucusu"/>
          <p:cNvSpPr>
            <a:spLocks noGrp="1"/>
          </p:cNvSpPr>
          <p:nvPr>
            <p:ph idx="1"/>
          </p:nvPr>
        </p:nvSpPr>
        <p:spPr>
          <a:xfrm>
            <a:off x="755650" y="2708275"/>
            <a:ext cx="7970838" cy="1800225"/>
          </a:xfrm>
        </p:spPr>
        <p:txBody>
          <a:bodyPr/>
          <a:lstStyle/>
          <a:p>
            <a:pPr algn="ctr">
              <a:buFontTx/>
              <a:buNone/>
            </a:pPr>
            <a:r>
              <a:rPr lang="tr-TR" sz="4000" b="1" dirty="0" err="1" smtClean="0">
                <a:solidFill>
                  <a:srgbClr val="009900"/>
                </a:solidFill>
                <a:latin typeface="Arial" charset="0"/>
              </a:rPr>
              <a:t>Thank</a:t>
            </a:r>
            <a:r>
              <a:rPr lang="tr-TR" sz="4000" b="1" dirty="0" smtClean="0">
                <a:solidFill>
                  <a:srgbClr val="009900"/>
                </a:solidFill>
                <a:latin typeface="Arial" charset="0"/>
              </a:rPr>
              <a:t> </a:t>
            </a:r>
            <a:r>
              <a:rPr lang="tr-TR" sz="4000" b="1" dirty="0" err="1" smtClean="0">
                <a:solidFill>
                  <a:srgbClr val="009900"/>
                </a:solidFill>
                <a:latin typeface="Arial" charset="0"/>
              </a:rPr>
              <a:t>you</a:t>
            </a:r>
            <a:r>
              <a:rPr lang="tr-TR" sz="4000" b="1" dirty="0" smtClean="0">
                <a:solidFill>
                  <a:srgbClr val="009900"/>
                </a:solidFill>
                <a:latin typeface="Arial" charset="0"/>
              </a:rPr>
              <a:t> </a:t>
            </a:r>
            <a:r>
              <a:rPr lang="tr-TR" sz="4000" b="1" dirty="0" err="1" smtClean="0">
                <a:solidFill>
                  <a:srgbClr val="009900"/>
                </a:solidFill>
                <a:latin typeface="Arial" charset="0"/>
              </a:rPr>
              <a:t>for</a:t>
            </a:r>
            <a:r>
              <a:rPr lang="tr-TR" sz="4000" b="1" dirty="0" smtClean="0">
                <a:solidFill>
                  <a:srgbClr val="009900"/>
                </a:solidFill>
                <a:latin typeface="Arial" charset="0"/>
              </a:rPr>
              <a:t> </a:t>
            </a:r>
            <a:r>
              <a:rPr lang="tr-TR" sz="4000" b="1" dirty="0" err="1" smtClean="0">
                <a:solidFill>
                  <a:srgbClr val="009900"/>
                </a:solidFill>
                <a:latin typeface="Arial" charset="0"/>
              </a:rPr>
              <a:t>your</a:t>
            </a:r>
            <a:r>
              <a:rPr lang="tr-TR" sz="4000" b="1" dirty="0" smtClean="0">
                <a:solidFill>
                  <a:srgbClr val="009900"/>
                </a:solidFill>
                <a:latin typeface="Arial" charset="0"/>
              </a:rPr>
              <a:t> </a:t>
            </a:r>
            <a:r>
              <a:rPr lang="tr-TR" sz="4000" b="1" dirty="0" err="1" smtClean="0">
                <a:solidFill>
                  <a:srgbClr val="009900"/>
                </a:solidFill>
                <a:latin typeface="Arial" charset="0"/>
              </a:rPr>
              <a:t>attention</a:t>
            </a:r>
            <a:endParaRPr lang="tr-TR" sz="4000" b="1" dirty="0" smtClean="0">
              <a:solidFill>
                <a:srgbClr val="009900"/>
              </a:solidFill>
              <a:latin typeface="Arial" charset="0"/>
            </a:endParaRPr>
          </a:p>
          <a:p>
            <a:pPr>
              <a:buFontTx/>
              <a:buNone/>
            </a:pPr>
            <a:endParaRPr lang="tr-TR" sz="4000" dirty="0" smtClean="0"/>
          </a:p>
        </p:txBody>
      </p:sp>
      <p:sp>
        <p:nvSpPr>
          <p:cNvPr id="5" name="4 Slayt Numarası Yer Tutucusu"/>
          <p:cNvSpPr>
            <a:spLocks noGrp="1"/>
          </p:cNvSpPr>
          <p:nvPr>
            <p:ph type="sldNum" sz="quarter" idx="12"/>
          </p:nvPr>
        </p:nvSpPr>
        <p:spPr/>
        <p:txBody>
          <a:bodyPr/>
          <a:lstStyle/>
          <a:p>
            <a:pPr>
              <a:defRPr/>
            </a:pPr>
            <a:fld id="{4FA57EBB-2527-45F2-A29A-56642B14D051}" type="slidenum">
              <a:rPr lang="tr-TR" smtClean="0"/>
              <a:pPr>
                <a:defRPr/>
              </a:pPr>
              <a:t>43</a:t>
            </a:fld>
            <a:endParaRPr lang="tr-TR" dirty="0"/>
          </a:p>
        </p:txBody>
      </p:sp>
    </p:spTree>
  </p:cSld>
  <p:clrMapOvr>
    <a:masterClrMapping/>
  </p:clrMapOvr>
  <p:transition spd="med">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642918"/>
            <a:ext cx="9144000" cy="774720"/>
          </a:xfrm>
        </p:spPr>
        <p:txBody>
          <a:bodyPr>
            <a:normAutofit fontScale="90000"/>
          </a:bodyPr>
          <a:lstStyle/>
          <a:p>
            <a:r>
              <a:rPr lang="en-US" b="1" dirty="0" smtClean="0">
                <a:solidFill>
                  <a:srgbClr val="C00000"/>
                </a:solidFill>
              </a:rPr>
              <a:t>Present administrative records </a:t>
            </a:r>
            <a:r>
              <a:rPr lang="tr-TR" b="1" dirty="0" smtClean="0">
                <a:solidFill>
                  <a:srgbClr val="C00000"/>
                </a:solidFill>
              </a:rPr>
              <a:t>at</a:t>
            </a:r>
            <a:r>
              <a:rPr lang="en-US" b="1" dirty="0" smtClean="0">
                <a:solidFill>
                  <a:srgbClr val="C00000"/>
                </a:solidFill>
              </a:rPr>
              <a:t> </a:t>
            </a:r>
            <a:r>
              <a:rPr lang="tr-TR" b="1" dirty="0" err="1" smtClean="0">
                <a:solidFill>
                  <a:srgbClr val="C00000"/>
                </a:solidFill>
              </a:rPr>
              <a:t>MoFAL</a:t>
            </a:r>
            <a:endParaRPr lang="tr-TR" dirty="0"/>
          </a:p>
        </p:txBody>
      </p:sp>
      <p:sp>
        <p:nvSpPr>
          <p:cNvPr id="3" name="2 İçerik Yer Tutucusu"/>
          <p:cNvSpPr>
            <a:spLocks noGrp="1"/>
          </p:cNvSpPr>
          <p:nvPr>
            <p:ph idx="1"/>
          </p:nvPr>
        </p:nvSpPr>
        <p:spPr>
          <a:xfrm>
            <a:off x="0" y="1600200"/>
            <a:ext cx="9144000" cy="4525963"/>
          </a:xfrm>
        </p:spPr>
        <p:txBody>
          <a:bodyPr/>
          <a:lstStyle/>
          <a:p>
            <a:pPr algn="just"/>
            <a:r>
              <a:rPr lang="tr-TR" b="1" dirty="0" err="1" smtClean="0">
                <a:solidFill>
                  <a:srgbClr val="0070C0"/>
                </a:solidFill>
              </a:rPr>
              <a:t>Farmers</a:t>
            </a:r>
            <a:r>
              <a:rPr lang="tr-TR" b="1" dirty="0" smtClean="0">
                <a:solidFill>
                  <a:srgbClr val="0070C0"/>
                </a:solidFill>
              </a:rPr>
              <a:t> </a:t>
            </a:r>
            <a:r>
              <a:rPr lang="tr-TR" b="1" dirty="0" err="1" smtClean="0">
                <a:solidFill>
                  <a:srgbClr val="0070C0"/>
                </a:solidFill>
              </a:rPr>
              <a:t>Registry</a:t>
            </a:r>
            <a:r>
              <a:rPr lang="tr-TR" b="1" dirty="0" smtClean="0">
                <a:solidFill>
                  <a:srgbClr val="0070C0"/>
                </a:solidFill>
              </a:rPr>
              <a:t> </a:t>
            </a:r>
            <a:r>
              <a:rPr lang="tr-TR" b="1" dirty="0" err="1" smtClean="0">
                <a:solidFill>
                  <a:srgbClr val="0070C0"/>
                </a:solidFill>
              </a:rPr>
              <a:t>System</a:t>
            </a:r>
            <a:r>
              <a:rPr lang="tr-TR" b="1" dirty="0" smtClean="0">
                <a:solidFill>
                  <a:srgbClr val="0070C0"/>
                </a:solidFill>
              </a:rPr>
              <a:t> (FRS)</a:t>
            </a:r>
          </a:p>
          <a:p>
            <a:pPr algn="just"/>
            <a:r>
              <a:rPr lang="tr-TR" b="1" dirty="0" err="1" smtClean="0">
                <a:solidFill>
                  <a:srgbClr val="0070C0"/>
                </a:solidFill>
              </a:rPr>
              <a:t>Controlled</a:t>
            </a:r>
            <a:r>
              <a:rPr lang="tr-TR" b="1" dirty="0" smtClean="0">
                <a:solidFill>
                  <a:srgbClr val="0070C0"/>
                </a:solidFill>
              </a:rPr>
              <a:t> </a:t>
            </a:r>
            <a:r>
              <a:rPr lang="tr-TR" b="1" dirty="0" err="1" smtClean="0">
                <a:solidFill>
                  <a:srgbClr val="0070C0"/>
                </a:solidFill>
              </a:rPr>
              <a:t>Greenhouse</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Viticulture</a:t>
            </a:r>
            <a:r>
              <a:rPr lang="tr-TR" b="1" dirty="0" smtClean="0">
                <a:solidFill>
                  <a:srgbClr val="0070C0"/>
                </a:solidFill>
              </a:rPr>
              <a:t> </a:t>
            </a:r>
            <a:r>
              <a:rPr lang="tr-TR" b="1" dirty="0" err="1" smtClean="0">
                <a:solidFill>
                  <a:srgbClr val="0070C0"/>
                </a:solidFill>
              </a:rPr>
              <a:t>Records</a:t>
            </a:r>
            <a:endParaRPr lang="tr-TR" b="1" dirty="0" smtClean="0">
              <a:solidFill>
                <a:srgbClr val="0070C0"/>
              </a:solidFill>
            </a:endParaRPr>
          </a:p>
          <a:p>
            <a:pPr algn="just"/>
            <a:r>
              <a:rPr lang="tr-TR" b="1" dirty="0" err="1" smtClean="0">
                <a:solidFill>
                  <a:srgbClr val="0070C0"/>
                </a:solidFill>
              </a:rPr>
              <a:t>Veterinary</a:t>
            </a:r>
            <a:r>
              <a:rPr lang="tr-TR" b="1" dirty="0" smtClean="0">
                <a:solidFill>
                  <a:srgbClr val="0070C0"/>
                </a:solidFill>
              </a:rPr>
              <a:t> </a:t>
            </a:r>
            <a:r>
              <a:rPr lang="tr-TR" b="1" dirty="0" err="1" smtClean="0">
                <a:solidFill>
                  <a:srgbClr val="0070C0"/>
                </a:solidFill>
              </a:rPr>
              <a:t>Information</a:t>
            </a:r>
            <a:r>
              <a:rPr lang="tr-TR" b="1" dirty="0" smtClean="0">
                <a:solidFill>
                  <a:srgbClr val="0070C0"/>
                </a:solidFill>
              </a:rPr>
              <a:t> </a:t>
            </a:r>
            <a:r>
              <a:rPr lang="tr-TR" b="1" dirty="0" err="1" smtClean="0">
                <a:solidFill>
                  <a:srgbClr val="0070C0"/>
                </a:solidFill>
              </a:rPr>
              <a:t>System</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Vaccine</a:t>
            </a:r>
            <a:r>
              <a:rPr lang="tr-TR" b="1" dirty="0" smtClean="0">
                <a:solidFill>
                  <a:srgbClr val="0070C0"/>
                </a:solidFill>
              </a:rPr>
              <a:t> </a:t>
            </a:r>
            <a:r>
              <a:rPr lang="tr-TR" b="1" dirty="0" err="1" smtClean="0">
                <a:solidFill>
                  <a:srgbClr val="0070C0"/>
                </a:solidFill>
              </a:rPr>
              <a:t>Records</a:t>
            </a:r>
            <a:r>
              <a:rPr lang="tr-TR" b="1" dirty="0" smtClean="0">
                <a:solidFill>
                  <a:srgbClr val="0070C0"/>
                </a:solidFill>
              </a:rPr>
              <a:t> (TURKVET)</a:t>
            </a:r>
          </a:p>
          <a:p>
            <a:pPr algn="just"/>
            <a:r>
              <a:rPr lang="tr-TR" b="1" dirty="0" err="1" smtClean="0">
                <a:solidFill>
                  <a:srgbClr val="0070C0"/>
                </a:solidFill>
              </a:rPr>
              <a:t>Organic</a:t>
            </a:r>
            <a:r>
              <a:rPr lang="tr-TR" b="1" dirty="0" smtClean="0">
                <a:solidFill>
                  <a:srgbClr val="0070C0"/>
                </a:solidFill>
              </a:rPr>
              <a:t> </a:t>
            </a:r>
            <a:r>
              <a:rPr lang="tr-TR" b="1" dirty="0" err="1" smtClean="0">
                <a:solidFill>
                  <a:srgbClr val="0070C0"/>
                </a:solidFill>
              </a:rPr>
              <a:t>Farming</a:t>
            </a:r>
            <a:r>
              <a:rPr lang="tr-TR" b="1" dirty="0" smtClean="0">
                <a:solidFill>
                  <a:srgbClr val="0070C0"/>
                </a:solidFill>
              </a:rPr>
              <a:t> </a:t>
            </a:r>
            <a:r>
              <a:rPr lang="tr-TR" b="1" dirty="0" err="1" smtClean="0">
                <a:solidFill>
                  <a:srgbClr val="0070C0"/>
                </a:solidFill>
              </a:rPr>
              <a:t>Information</a:t>
            </a:r>
            <a:r>
              <a:rPr lang="tr-TR" b="1" dirty="0" smtClean="0">
                <a:solidFill>
                  <a:srgbClr val="0070C0"/>
                </a:solidFill>
              </a:rPr>
              <a:t> </a:t>
            </a:r>
            <a:r>
              <a:rPr lang="tr-TR" b="1" dirty="0" err="1" smtClean="0">
                <a:solidFill>
                  <a:srgbClr val="0070C0"/>
                </a:solidFill>
              </a:rPr>
              <a:t>System</a:t>
            </a:r>
            <a:r>
              <a:rPr lang="tr-TR" b="1" dirty="0" smtClean="0">
                <a:solidFill>
                  <a:srgbClr val="0070C0"/>
                </a:solidFill>
              </a:rPr>
              <a:t> (OTBİS)</a:t>
            </a:r>
          </a:p>
          <a:p>
            <a:pPr algn="just"/>
            <a:r>
              <a:rPr lang="tr-TR" b="1" dirty="0" err="1" smtClean="0">
                <a:solidFill>
                  <a:srgbClr val="0070C0"/>
                </a:solidFill>
              </a:rPr>
              <a:t>National</a:t>
            </a:r>
            <a:r>
              <a:rPr lang="tr-TR" b="1" dirty="0" smtClean="0">
                <a:solidFill>
                  <a:srgbClr val="0070C0"/>
                </a:solidFill>
              </a:rPr>
              <a:t> </a:t>
            </a:r>
            <a:r>
              <a:rPr lang="tr-TR" b="1" dirty="0" err="1" smtClean="0">
                <a:solidFill>
                  <a:srgbClr val="0070C0"/>
                </a:solidFill>
              </a:rPr>
              <a:t>Milk</a:t>
            </a:r>
            <a:r>
              <a:rPr lang="tr-TR" b="1" dirty="0" smtClean="0">
                <a:solidFill>
                  <a:srgbClr val="0070C0"/>
                </a:solidFill>
              </a:rPr>
              <a:t> </a:t>
            </a:r>
            <a:r>
              <a:rPr lang="tr-TR" b="1" dirty="0" err="1" smtClean="0">
                <a:solidFill>
                  <a:srgbClr val="0070C0"/>
                </a:solidFill>
              </a:rPr>
              <a:t>Recording</a:t>
            </a:r>
            <a:r>
              <a:rPr lang="tr-TR" b="1" dirty="0" smtClean="0">
                <a:solidFill>
                  <a:srgbClr val="0070C0"/>
                </a:solidFill>
              </a:rPr>
              <a:t> </a:t>
            </a:r>
            <a:r>
              <a:rPr lang="tr-TR" b="1" dirty="0" err="1" smtClean="0">
                <a:solidFill>
                  <a:srgbClr val="0070C0"/>
                </a:solidFill>
              </a:rPr>
              <a:t>System</a:t>
            </a:r>
            <a:endParaRPr lang="tr-TR" b="1" dirty="0" smtClean="0">
              <a:solidFill>
                <a:srgbClr val="0070C0"/>
              </a:solidFill>
            </a:endParaRPr>
          </a:p>
          <a:p>
            <a:pPr algn="just"/>
            <a:r>
              <a:rPr lang="tr-TR" b="1" dirty="0" smtClean="0">
                <a:solidFill>
                  <a:srgbClr val="0070C0"/>
                </a:solidFill>
              </a:rPr>
              <a:t>General </a:t>
            </a:r>
            <a:r>
              <a:rPr lang="tr-TR" b="1" dirty="0" err="1" smtClean="0">
                <a:solidFill>
                  <a:srgbClr val="0070C0"/>
                </a:solidFill>
              </a:rPr>
              <a:t>Directorate</a:t>
            </a:r>
            <a:r>
              <a:rPr lang="tr-TR" b="1" dirty="0" smtClean="0">
                <a:solidFill>
                  <a:srgbClr val="0070C0"/>
                </a:solidFill>
              </a:rPr>
              <a:t> of </a:t>
            </a:r>
            <a:r>
              <a:rPr lang="tr-TR" b="1" dirty="0" err="1" smtClean="0">
                <a:solidFill>
                  <a:srgbClr val="0070C0"/>
                </a:solidFill>
              </a:rPr>
              <a:t>Livestock</a:t>
            </a:r>
            <a:r>
              <a:rPr lang="tr-TR" b="1" dirty="0" smtClean="0">
                <a:solidFill>
                  <a:srgbClr val="0070C0"/>
                </a:solidFill>
              </a:rPr>
              <a:t> </a:t>
            </a:r>
            <a:r>
              <a:rPr lang="tr-TR" b="1" dirty="0" err="1" smtClean="0">
                <a:solidFill>
                  <a:srgbClr val="0070C0"/>
                </a:solidFill>
              </a:rPr>
              <a:t>Records</a:t>
            </a:r>
            <a:endParaRPr lang="tr-TR" b="1" dirty="0" smtClean="0">
              <a:solidFill>
                <a:srgbClr val="0070C0"/>
              </a:solidFill>
            </a:endParaRPr>
          </a:p>
          <a:p>
            <a:pPr algn="just"/>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5</a:t>
            </a:fld>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356"/>
            <a:ext cx="8229600" cy="642942"/>
          </a:xfrm>
        </p:spPr>
        <p:txBody>
          <a:bodyPr>
            <a:normAutofit/>
          </a:bodyPr>
          <a:lstStyle/>
          <a:p>
            <a:r>
              <a:rPr lang="en-US" sz="3600" b="1" dirty="0" smtClean="0">
                <a:solidFill>
                  <a:srgbClr val="C00000"/>
                </a:solidFill>
              </a:rPr>
              <a:t>The main variables are compiled in FRS</a:t>
            </a:r>
            <a:endParaRPr lang="tr-TR" sz="3600" b="1" dirty="0">
              <a:solidFill>
                <a:srgbClr val="C00000"/>
              </a:solidFill>
            </a:endParaRPr>
          </a:p>
        </p:txBody>
      </p:sp>
      <p:sp>
        <p:nvSpPr>
          <p:cNvPr id="3" name="2 İçerik Yer Tutucusu"/>
          <p:cNvSpPr>
            <a:spLocks noGrp="1"/>
          </p:cNvSpPr>
          <p:nvPr>
            <p:ph idx="1"/>
          </p:nvPr>
        </p:nvSpPr>
        <p:spPr/>
        <p:txBody>
          <a:bodyPr/>
          <a:lstStyle/>
          <a:p>
            <a:r>
              <a:rPr lang="en-US" b="1" dirty="0" smtClean="0">
                <a:solidFill>
                  <a:srgbClr val="0070C0"/>
                </a:solidFill>
              </a:rPr>
              <a:t>The residence address of </a:t>
            </a:r>
            <a:r>
              <a:rPr lang="tr-TR" b="1" dirty="0" err="1" smtClean="0">
                <a:solidFill>
                  <a:srgbClr val="0070C0"/>
                </a:solidFill>
              </a:rPr>
              <a:t>Agricultural</a:t>
            </a:r>
            <a:r>
              <a:rPr lang="tr-TR" b="1" dirty="0" smtClean="0">
                <a:solidFill>
                  <a:srgbClr val="0070C0"/>
                </a:solidFill>
              </a:rPr>
              <a:t> holding</a:t>
            </a:r>
          </a:p>
          <a:p>
            <a:r>
              <a:rPr lang="en-US" b="1" dirty="0" smtClean="0">
                <a:solidFill>
                  <a:srgbClr val="0070C0"/>
                </a:solidFill>
              </a:rPr>
              <a:t>Business address of </a:t>
            </a:r>
            <a:r>
              <a:rPr lang="tr-TR" b="1" dirty="0" err="1" smtClean="0">
                <a:solidFill>
                  <a:srgbClr val="0070C0"/>
                </a:solidFill>
              </a:rPr>
              <a:t>Agricultural</a:t>
            </a:r>
            <a:r>
              <a:rPr lang="tr-TR" b="1" dirty="0" smtClean="0">
                <a:solidFill>
                  <a:srgbClr val="0070C0"/>
                </a:solidFill>
              </a:rPr>
              <a:t> holding </a:t>
            </a:r>
          </a:p>
          <a:p>
            <a:r>
              <a:rPr lang="en-US" b="1" dirty="0" smtClean="0">
                <a:solidFill>
                  <a:srgbClr val="0070C0"/>
                </a:solidFill>
              </a:rPr>
              <a:t>The presence of land</a:t>
            </a:r>
            <a:endParaRPr lang="tr-TR" b="1" dirty="0" smtClean="0">
              <a:solidFill>
                <a:srgbClr val="0070C0"/>
              </a:solidFill>
            </a:endParaRPr>
          </a:p>
          <a:p>
            <a:r>
              <a:rPr lang="en-US" b="1" dirty="0" smtClean="0">
                <a:solidFill>
                  <a:srgbClr val="0070C0"/>
                </a:solidFill>
              </a:rPr>
              <a:t>The presence of animals</a:t>
            </a:r>
            <a:endParaRPr lang="tr-TR" b="1" dirty="0" smtClean="0">
              <a:solidFill>
                <a:srgbClr val="0070C0"/>
              </a:solidFill>
            </a:endParaRPr>
          </a:p>
          <a:p>
            <a:r>
              <a:rPr lang="en-US" b="1" dirty="0" smtClean="0">
                <a:solidFill>
                  <a:srgbClr val="0070C0"/>
                </a:solidFill>
              </a:rPr>
              <a:t>The presence of agricultural equipment and machinery</a:t>
            </a:r>
            <a:endParaRPr lang="tr-TR" b="1" dirty="0" smtClean="0">
              <a:solidFill>
                <a:srgbClr val="0070C0"/>
              </a:solidFill>
            </a:endParaRPr>
          </a:p>
          <a:p>
            <a:r>
              <a:rPr lang="en-US" b="1" dirty="0" smtClean="0">
                <a:solidFill>
                  <a:srgbClr val="0070C0"/>
                </a:solidFill>
              </a:rPr>
              <a:t>Other activities of the</a:t>
            </a:r>
            <a:r>
              <a:rPr lang="tr-TR" b="1" dirty="0" smtClean="0">
                <a:solidFill>
                  <a:srgbClr val="0070C0"/>
                </a:solidFill>
              </a:rPr>
              <a:t> </a:t>
            </a:r>
            <a:r>
              <a:rPr lang="tr-TR" b="1" dirty="0" err="1" smtClean="0">
                <a:solidFill>
                  <a:srgbClr val="0070C0"/>
                </a:solidFill>
              </a:rPr>
              <a:t>Agricultural</a:t>
            </a:r>
            <a:r>
              <a:rPr lang="tr-TR" b="1" dirty="0" smtClean="0">
                <a:solidFill>
                  <a:srgbClr val="0070C0"/>
                </a:solidFill>
              </a:rPr>
              <a:t> holding </a:t>
            </a:r>
            <a:endParaRPr lang="en-US" b="1" dirty="0" smtClean="0">
              <a:solidFill>
                <a:srgbClr val="0070C0"/>
              </a:solidFill>
            </a:endParaRPr>
          </a:p>
          <a:p>
            <a:pPr>
              <a:buNone/>
            </a:pPr>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6</a:t>
            </a:fld>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7</a:t>
            </a:fld>
            <a:endParaRPr lang="tr-TR" dirty="0"/>
          </a:p>
        </p:txBody>
      </p:sp>
      <p:graphicFrame>
        <p:nvGraphicFramePr>
          <p:cNvPr id="1028" name="Object 4"/>
          <p:cNvGraphicFramePr>
            <a:graphicFrameLocks noChangeAspect="1"/>
          </p:cNvGraphicFramePr>
          <p:nvPr/>
        </p:nvGraphicFramePr>
        <p:xfrm>
          <a:off x="107504" y="692696"/>
          <a:ext cx="8856983" cy="5400600"/>
        </p:xfrm>
        <a:graphic>
          <a:graphicData uri="http://schemas.openxmlformats.org/presentationml/2006/ole">
            <p:oleObj spid="_x0000_s1028" name="Çalışma Sayfası" r:id="rId3" imgW="5591160" imgH="4514850" progId="Excel.Shee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388" y="1214438"/>
            <a:ext cx="8550275" cy="647700"/>
          </a:xfrm>
        </p:spPr>
        <p:txBody>
          <a:bodyPr>
            <a:normAutofit fontScale="90000"/>
          </a:bodyPr>
          <a:lstStyle/>
          <a:p>
            <a:pPr>
              <a:defRPr/>
            </a:pPr>
            <a:r>
              <a:rPr lang="tr-TR" sz="4000" b="1" dirty="0" err="1" smtClean="0">
                <a:solidFill>
                  <a:srgbClr val="CC0000"/>
                </a:solidFill>
                <a:latin typeface="+mj-lt"/>
                <a:ea typeface="+mj-ea"/>
              </a:rPr>
              <a:t>Agricultural</a:t>
            </a:r>
            <a:r>
              <a:rPr lang="tr-TR" sz="4000" b="1" dirty="0" smtClean="0">
                <a:solidFill>
                  <a:srgbClr val="CC0000"/>
                </a:solidFill>
                <a:latin typeface="+mj-lt"/>
                <a:ea typeface="+mj-ea"/>
              </a:rPr>
              <a:t> </a:t>
            </a:r>
            <a:r>
              <a:rPr lang="tr-TR" sz="4000" b="1" dirty="0" err="1" smtClean="0">
                <a:solidFill>
                  <a:srgbClr val="CC0000"/>
                </a:solidFill>
                <a:latin typeface="+mj-lt"/>
                <a:ea typeface="+mj-ea"/>
              </a:rPr>
              <a:t>Statistics</a:t>
            </a:r>
            <a:r>
              <a:rPr lang="tr-TR" sz="4000" b="1" dirty="0" smtClean="0">
                <a:solidFill>
                  <a:srgbClr val="CC0000"/>
                </a:solidFill>
                <a:latin typeface="+mj-lt"/>
                <a:ea typeface="+mj-ea"/>
              </a:rPr>
              <a:t> </a:t>
            </a:r>
            <a:r>
              <a:rPr lang="tr-TR" sz="4000" b="1" dirty="0" err="1" smtClean="0">
                <a:solidFill>
                  <a:srgbClr val="CC0000"/>
                </a:solidFill>
                <a:latin typeface="+mj-lt"/>
                <a:ea typeface="+mj-ea"/>
              </a:rPr>
              <a:t>Department</a:t>
            </a:r>
            <a:endParaRPr lang="tr-TR" sz="4000" b="1" dirty="0">
              <a:solidFill>
                <a:srgbClr val="CC0000"/>
              </a:solidFill>
              <a:latin typeface="+mj-lt"/>
              <a:ea typeface="+mj-ea"/>
            </a:endParaRPr>
          </a:p>
        </p:txBody>
      </p:sp>
      <p:sp>
        <p:nvSpPr>
          <p:cNvPr id="13315" name="2 İçerik Yer Tutucusu"/>
          <p:cNvSpPr>
            <a:spLocks noGrp="1"/>
          </p:cNvSpPr>
          <p:nvPr>
            <p:ph idx="1"/>
          </p:nvPr>
        </p:nvSpPr>
        <p:spPr>
          <a:xfrm>
            <a:off x="250825" y="2133600"/>
            <a:ext cx="8475663" cy="1295400"/>
          </a:xfrm>
        </p:spPr>
        <p:txBody>
          <a:bodyPr/>
          <a:lstStyle/>
          <a:p>
            <a:pPr algn="just"/>
            <a:r>
              <a:rPr lang="tr-TR" sz="2400" b="1" dirty="0" err="1" smtClean="0">
                <a:solidFill>
                  <a:srgbClr val="0070C0"/>
                </a:solidFill>
              </a:rPr>
              <a:t>Agricultural</a:t>
            </a:r>
            <a:r>
              <a:rPr lang="tr-TR" sz="2400" b="1" dirty="0" smtClean="0">
                <a:solidFill>
                  <a:srgbClr val="0070C0"/>
                </a:solidFill>
              </a:rPr>
              <a:t> </a:t>
            </a:r>
            <a:r>
              <a:rPr lang="tr-TR" sz="2400" b="1" dirty="0" err="1" smtClean="0">
                <a:solidFill>
                  <a:srgbClr val="0070C0"/>
                </a:solidFill>
              </a:rPr>
              <a:t>Production</a:t>
            </a:r>
            <a:r>
              <a:rPr lang="tr-TR" sz="2400" b="1" dirty="0" smtClean="0">
                <a:solidFill>
                  <a:srgbClr val="0070C0"/>
                </a:solidFill>
              </a:rPr>
              <a:t> </a:t>
            </a:r>
            <a:r>
              <a:rPr lang="tr-TR" sz="2400" b="1" dirty="0" err="1" smtClean="0">
                <a:solidFill>
                  <a:srgbClr val="0070C0"/>
                </a:solidFill>
              </a:rPr>
              <a:t>Statistics</a:t>
            </a:r>
            <a:r>
              <a:rPr lang="tr-TR" sz="2400" b="1" dirty="0" smtClean="0">
                <a:solidFill>
                  <a:srgbClr val="0070C0"/>
                </a:solidFill>
              </a:rPr>
              <a:t> </a:t>
            </a:r>
            <a:r>
              <a:rPr lang="tr-TR" sz="2400" b="1" dirty="0" err="1" smtClean="0">
                <a:solidFill>
                  <a:srgbClr val="0070C0"/>
                </a:solidFill>
              </a:rPr>
              <a:t>Group</a:t>
            </a:r>
            <a:r>
              <a:rPr lang="tr-TR" sz="2400" b="1" dirty="0" smtClean="0">
                <a:solidFill>
                  <a:srgbClr val="0070C0"/>
                </a:solidFill>
              </a:rPr>
              <a:t>,</a:t>
            </a:r>
          </a:p>
          <a:p>
            <a:pPr algn="just"/>
            <a:r>
              <a:rPr lang="tr-TR" sz="2400" b="1" dirty="0" err="1" smtClean="0">
                <a:solidFill>
                  <a:srgbClr val="0070C0"/>
                </a:solidFill>
              </a:rPr>
              <a:t>Agricultural</a:t>
            </a:r>
            <a:r>
              <a:rPr lang="tr-TR" sz="2400" b="1" dirty="0" smtClean="0">
                <a:solidFill>
                  <a:srgbClr val="0070C0"/>
                </a:solidFill>
              </a:rPr>
              <a:t> </a:t>
            </a:r>
            <a:r>
              <a:rPr lang="tr-TR" sz="2400" b="1" dirty="0" err="1" smtClean="0">
                <a:solidFill>
                  <a:srgbClr val="0070C0"/>
                </a:solidFill>
              </a:rPr>
              <a:t>Structure</a:t>
            </a:r>
            <a:r>
              <a:rPr lang="tr-TR" sz="2400" b="1" dirty="0" smtClean="0">
                <a:solidFill>
                  <a:srgbClr val="0070C0"/>
                </a:solidFill>
              </a:rPr>
              <a:t> </a:t>
            </a:r>
            <a:r>
              <a:rPr lang="tr-TR" sz="2400" b="1" dirty="0" err="1" smtClean="0">
                <a:solidFill>
                  <a:srgbClr val="0070C0"/>
                </a:solidFill>
              </a:rPr>
              <a:t>and</a:t>
            </a:r>
            <a:r>
              <a:rPr lang="tr-TR" sz="2400" b="1" dirty="0" smtClean="0">
                <a:solidFill>
                  <a:srgbClr val="0070C0"/>
                </a:solidFill>
              </a:rPr>
              <a:t> </a:t>
            </a:r>
            <a:r>
              <a:rPr lang="tr-TR" sz="2400" b="1" dirty="0" err="1" smtClean="0">
                <a:solidFill>
                  <a:srgbClr val="0070C0"/>
                </a:solidFill>
              </a:rPr>
              <a:t>Economic</a:t>
            </a:r>
            <a:r>
              <a:rPr lang="tr-TR" sz="2400" b="1" dirty="0" smtClean="0">
                <a:solidFill>
                  <a:srgbClr val="0070C0"/>
                </a:solidFill>
              </a:rPr>
              <a:t> </a:t>
            </a:r>
            <a:r>
              <a:rPr lang="tr-TR" sz="2400" b="1" dirty="0" err="1" smtClean="0">
                <a:solidFill>
                  <a:srgbClr val="0070C0"/>
                </a:solidFill>
              </a:rPr>
              <a:t>Accounts</a:t>
            </a:r>
            <a:r>
              <a:rPr lang="tr-TR" sz="2400" b="1" dirty="0" smtClean="0">
                <a:solidFill>
                  <a:srgbClr val="0070C0"/>
                </a:solidFill>
              </a:rPr>
              <a:t> </a:t>
            </a:r>
            <a:r>
              <a:rPr lang="tr-TR" sz="2400" b="1" dirty="0" err="1" smtClean="0">
                <a:solidFill>
                  <a:srgbClr val="0070C0"/>
                </a:solidFill>
              </a:rPr>
              <a:t>Group</a:t>
            </a:r>
            <a:endParaRPr lang="tr-TR" sz="2400" b="1" dirty="0" smtClean="0">
              <a:solidFill>
                <a:srgbClr val="0070C0"/>
              </a:solidFill>
            </a:endParaRPr>
          </a:p>
        </p:txBody>
      </p:sp>
      <p:sp>
        <p:nvSpPr>
          <p:cNvPr id="5" name="4 Slayt Numarası Yer Tutucusu"/>
          <p:cNvSpPr>
            <a:spLocks noGrp="1"/>
          </p:cNvSpPr>
          <p:nvPr>
            <p:ph type="sldNum" sz="quarter" idx="12"/>
          </p:nvPr>
        </p:nvSpPr>
        <p:spPr/>
        <p:txBody>
          <a:bodyPr/>
          <a:lstStyle/>
          <a:p>
            <a:pPr>
              <a:defRPr/>
            </a:pPr>
            <a:fld id="{3FD4C98D-DEA0-4418-9023-EF1687C37407}" type="slidenum">
              <a:rPr lang="tr-TR" smtClean="0"/>
              <a:pPr>
                <a:defRPr/>
              </a:pPr>
              <a:t>8</a:t>
            </a:fld>
            <a:endParaRPr lang="tr-TR" dirty="0"/>
          </a:p>
        </p:txBody>
      </p:sp>
      <p:pic>
        <p:nvPicPr>
          <p:cNvPr id="13318" name="Picture 6"/>
          <p:cNvPicPr>
            <a:picLocks noChangeAspect="1"/>
          </p:cNvPicPr>
          <p:nvPr/>
        </p:nvPicPr>
        <p:blipFill>
          <a:blip r:embed="rId2" cstate="print"/>
          <a:srcRect/>
          <a:stretch>
            <a:fillRect/>
          </a:stretch>
        </p:blipFill>
        <p:spPr bwMode="auto">
          <a:xfrm>
            <a:off x="1476375" y="3500438"/>
            <a:ext cx="5832475" cy="2455862"/>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62A5CDA8-A7C4-45A9-85B0-202EA28B53AA}" type="slidenum">
              <a:rPr lang="tr-TR" smtClean="0"/>
              <a:pPr>
                <a:defRPr/>
              </a:pPr>
              <a:t>9</a:t>
            </a:fld>
            <a:endParaRPr lang="tr-TR" dirty="0"/>
          </a:p>
        </p:txBody>
      </p:sp>
      <p:sp>
        <p:nvSpPr>
          <p:cNvPr id="7" name="2 Alt Başlık"/>
          <p:cNvSpPr txBox="1">
            <a:spLocks/>
          </p:cNvSpPr>
          <p:nvPr/>
        </p:nvSpPr>
        <p:spPr bwMode="auto">
          <a:xfrm>
            <a:off x="0" y="1857364"/>
            <a:ext cx="9144000" cy="43577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marR="0" lvl="0" indent="-514350" algn="l" defTabSz="914400" rtl="0" eaLnBrk="0" fontAlgn="base" latinLnBrk="0" hangingPunct="0">
              <a:lnSpc>
                <a:spcPct val="100000"/>
              </a:lnSpc>
              <a:spcBef>
                <a:spcPct val="20000"/>
              </a:spcBef>
              <a:spcAft>
                <a:spcPct val="0"/>
              </a:spcAft>
              <a:buClrTx/>
              <a:buSzTx/>
              <a:buAutoNum type="arabicPeriod"/>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Crop</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Production</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Statistics</a:t>
            </a:r>
            <a:endParaRPr lang="tr-TR" sz="3000" b="1" kern="0" dirty="0" smtClean="0">
              <a:solidFill>
                <a:srgbClr val="0070C0"/>
              </a:solidFill>
              <a:latin typeface="Calibri" pitchFamily="34" charset="0"/>
              <a:ea typeface="Calibri" pitchFamily="34" charset="0"/>
              <a:cs typeface="Calibri" pitchFamily="34" charset="0"/>
            </a:endParaRPr>
          </a:p>
          <a:p>
            <a:pPr marL="514350" marR="0" lvl="0" indent="-514350" algn="l" defTabSz="914400" rtl="0" eaLnBrk="0" fontAlgn="base" latinLnBrk="0" hangingPunct="0">
              <a:lnSpc>
                <a:spcPct val="100000"/>
              </a:lnSpc>
              <a:spcBef>
                <a:spcPct val="20000"/>
              </a:spcBef>
              <a:spcAft>
                <a:spcPct val="0"/>
              </a:spcAft>
              <a:buClrTx/>
              <a:buSzTx/>
              <a:buAutoNum type="arabicPeriod"/>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Agricultural</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Equipment</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and</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Machinery</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p>
          <a:p>
            <a:pPr marL="342900" marR="0" lvl="0" indent="-342900" algn="l" defTabSz="914400" rtl="0" eaLnBrk="0" fontAlgn="base" latinLnBrk="0" hangingPunct="0">
              <a:lnSpc>
                <a:spcPct val="100000"/>
              </a:lnSpc>
              <a:spcBef>
                <a:spcPct val="20000"/>
              </a:spcBef>
              <a:spcAft>
                <a:spcPct val="0"/>
              </a:spcAft>
              <a:buClrTx/>
              <a:buSzTx/>
              <a:tabLst/>
              <a:defRPr/>
            </a:pPr>
            <a:r>
              <a:rPr lang="tr-TR" sz="3000" b="1" kern="0" dirty="0" smtClean="0">
                <a:solidFill>
                  <a:srgbClr val="0070C0"/>
                </a:solidFill>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Statistics</a:t>
            </a:r>
            <a:endParaRPr lang="tr-TR" sz="3000" b="1" kern="0" dirty="0" smtClean="0">
              <a:solidFill>
                <a:srgbClr val="0070C0"/>
              </a:solidFill>
              <a:latin typeface="Calibri" pitchFamily="34" charset="0"/>
              <a:ea typeface="Calibri" pitchFamily="34" charset="0"/>
              <a:cs typeface="Calibri" pitchFamily="34" charset="0"/>
            </a:endParaRPr>
          </a:p>
          <a:p>
            <a:pPr marL="514350" marR="0" lvl="0" indent="-514350" algn="l" defTabSz="914400" rtl="0" eaLnBrk="0" fontAlgn="base" latinLnBrk="0" hangingPunct="0">
              <a:lnSpc>
                <a:spcPct val="100000"/>
              </a:lnSpc>
              <a:spcBef>
                <a:spcPct val="20000"/>
              </a:spcBef>
              <a:spcAft>
                <a:spcPct val="0"/>
              </a:spcAft>
              <a:buClrTx/>
              <a:buSzTx/>
              <a:buAutoNum type="arabicPeriod" startAt="3"/>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Animal</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Production</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Statistic</a:t>
            </a:r>
            <a:endParaRPr lang="tr-TR" sz="3000" b="1" kern="0" dirty="0" smtClean="0">
              <a:solidFill>
                <a:srgbClr val="0070C0"/>
              </a:solidFill>
              <a:latin typeface="Calibri" pitchFamily="34" charset="0"/>
              <a:ea typeface="Calibri" pitchFamily="34" charset="0"/>
              <a:cs typeface="Calibri" pitchFamily="34" charset="0"/>
            </a:endParaRPr>
          </a:p>
          <a:p>
            <a:pPr marL="514350" marR="0" lvl="0" indent="-514350" algn="l" defTabSz="914400" rtl="0" eaLnBrk="0" fontAlgn="base" latinLnBrk="0" hangingPunct="0">
              <a:lnSpc>
                <a:spcPct val="100000"/>
              </a:lnSpc>
              <a:spcBef>
                <a:spcPct val="20000"/>
              </a:spcBef>
              <a:spcAft>
                <a:spcPct val="0"/>
              </a:spcAft>
              <a:buClrTx/>
              <a:buSzTx/>
              <a:buAutoNum type="arabicPeriod" startAt="3"/>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Fisheries</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Statistics</a:t>
            </a:r>
            <a:endParaRPr lang="tr-TR" sz="3000" b="1" kern="0" dirty="0" smtClean="0">
              <a:solidFill>
                <a:srgbClr val="0070C0"/>
              </a:solidFill>
              <a:latin typeface="Calibri" pitchFamily="34" charset="0"/>
              <a:ea typeface="Calibri" pitchFamily="34" charset="0"/>
              <a:cs typeface="Calibri" pitchFamily="34" charset="0"/>
            </a:endParaRPr>
          </a:p>
          <a:p>
            <a:pPr marL="514350" marR="0" lvl="0" indent="-514350" algn="l" defTabSz="914400" rtl="0" eaLnBrk="0" fontAlgn="base" latinLnBrk="0" hangingPunct="0">
              <a:lnSpc>
                <a:spcPct val="100000"/>
              </a:lnSpc>
              <a:spcBef>
                <a:spcPct val="20000"/>
              </a:spcBef>
              <a:spcAft>
                <a:spcPct val="0"/>
              </a:spcAft>
              <a:buClrTx/>
              <a:buSzTx/>
              <a:buAutoNum type="arabicPeriod" startAt="3"/>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Forestry</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Statistics</a:t>
            </a:r>
            <a:endParaRPr lang="tr-TR" sz="3000" b="1" kern="0" dirty="0" smtClean="0">
              <a:solidFill>
                <a:srgbClr val="0070C0"/>
              </a:solidFill>
              <a:latin typeface="Calibri" pitchFamily="34" charset="0"/>
              <a:ea typeface="Calibri" pitchFamily="34" charset="0"/>
              <a:cs typeface="Calibri" pitchFamily="34" charset="0"/>
            </a:endParaRPr>
          </a:p>
          <a:p>
            <a:pPr marL="514350" marR="0" lvl="0" indent="-514350" algn="l" defTabSz="914400" rtl="0" eaLnBrk="0" fontAlgn="base" latinLnBrk="0" hangingPunct="0">
              <a:lnSpc>
                <a:spcPct val="100000"/>
              </a:lnSpc>
              <a:spcBef>
                <a:spcPct val="20000"/>
              </a:spcBef>
              <a:spcAft>
                <a:spcPct val="0"/>
              </a:spcAft>
              <a:buClrTx/>
              <a:buSzTx/>
              <a:buAutoNum type="arabicPeriod" startAt="3"/>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Organic</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Agriculture</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Statistics</a:t>
            </a:r>
            <a:endParaRPr lang="tr-TR" sz="3000" b="1" kern="0" dirty="0" smtClean="0">
              <a:solidFill>
                <a:srgbClr val="0070C0"/>
              </a:solidFill>
              <a:latin typeface="Calibri" pitchFamily="34" charset="0"/>
              <a:ea typeface="Calibri" pitchFamily="34" charset="0"/>
              <a:cs typeface="Calibri" pitchFamily="34" charset="0"/>
            </a:endParaRPr>
          </a:p>
          <a:p>
            <a:pPr marL="514350" marR="0" lvl="0" indent="-514350" algn="l" defTabSz="914400" rtl="0" eaLnBrk="0" fontAlgn="base" latinLnBrk="0" hangingPunct="0">
              <a:lnSpc>
                <a:spcPct val="100000"/>
              </a:lnSpc>
              <a:spcBef>
                <a:spcPct val="20000"/>
              </a:spcBef>
              <a:spcAft>
                <a:spcPct val="0"/>
              </a:spcAft>
              <a:buClrTx/>
              <a:buSzTx/>
              <a:buAutoNum type="arabicPeriod" startAt="3"/>
              <a:tabLst/>
              <a:defRPr/>
            </a:pP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Balance</a:t>
            </a:r>
            <a:r>
              <a:rPr kumimoji="0" lang="tr-TR" sz="3000" b="1" i="0" u="none" strike="noStrike" kern="0" cap="none" spc="0" normalizeH="0" baseline="0" noProof="0" dirty="0" smtClean="0">
                <a:ln>
                  <a:noFill/>
                </a:ln>
                <a:solidFill>
                  <a:srgbClr val="0070C0"/>
                </a:solidFill>
                <a:effectLst/>
                <a:uLnTx/>
                <a:uFillTx/>
                <a:latin typeface="Calibri" pitchFamily="34" charset="0"/>
                <a:ea typeface="Calibri" pitchFamily="34" charset="0"/>
                <a:cs typeface="Calibri" pitchFamily="34" charset="0"/>
              </a:rPr>
              <a:t> </a:t>
            </a:r>
            <a:r>
              <a:rPr kumimoji="0" lang="tr-TR" sz="3000" b="1" i="0" u="none" strike="noStrike" kern="0" cap="none" spc="0" normalizeH="0" baseline="0" noProof="0" dirty="0" err="1" smtClean="0">
                <a:ln>
                  <a:noFill/>
                </a:ln>
                <a:solidFill>
                  <a:srgbClr val="0070C0"/>
                </a:solidFill>
                <a:effectLst/>
                <a:uLnTx/>
                <a:uFillTx/>
                <a:latin typeface="Calibri" pitchFamily="34" charset="0"/>
                <a:ea typeface="Calibri" pitchFamily="34" charset="0"/>
                <a:cs typeface="Calibri" pitchFamily="34" charset="0"/>
              </a:rPr>
              <a:t>Sheets</a:t>
            </a:r>
            <a:r>
              <a:rPr kumimoji="0" lang="tr-TR" sz="3000" b="0" i="0" u="none" strike="noStrike" kern="0" cap="none" spc="0" normalizeH="0" baseline="0" noProof="0" dirty="0" smtClean="0">
                <a:ln>
                  <a:noFill/>
                </a:ln>
                <a:solidFill>
                  <a:schemeClr val="tx1"/>
                </a:solidFill>
                <a:effectLst/>
                <a:uLnTx/>
                <a:uFillTx/>
                <a:latin typeface="Calibri" pitchFamily="34" charset="0"/>
                <a:ea typeface="Calibri" pitchFamily="34" charset="0"/>
                <a:cs typeface="Calibri" pitchFamily="34" charset="0"/>
              </a:rPr>
              <a:t/>
            </a:r>
            <a:br>
              <a:rPr kumimoji="0" lang="tr-TR" sz="3000" b="0" i="0" u="none" strike="noStrike" kern="0" cap="none" spc="0" normalizeH="0" baseline="0" noProof="0" dirty="0" smtClean="0">
                <a:ln>
                  <a:noFill/>
                </a:ln>
                <a:solidFill>
                  <a:schemeClr val="tx1"/>
                </a:solidFill>
                <a:effectLst/>
                <a:uLnTx/>
                <a:uFillTx/>
                <a:latin typeface="Calibri" pitchFamily="34" charset="0"/>
                <a:ea typeface="Calibri" pitchFamily="34" charset="0"/>
                <a:cs typeface="Calibri" pitchFamily="34" charset="0"/>
              </a:rPr>
            </a:br>
            <a:endParaRPr kumimoji="0" lang="tr-TR" sz="3000" b="0" i="0" u="none" strike="noStrike" kern="0" cap="none" spc="0" normalizeH="0" baseline="0" noProof="0" dirty="0">
              <a:ln>
                <a:noFill/>
              </a:ln>
              <a:solidFill>
                <a:schemeClr val="tx1"/>
              </a:solidFill>
              <a:effectLst/>
              <a:uLnTx/>
              <a:uFillTx/>
              <a:latin typeface="Calibri" pitchFamily="34" charset="0"/>
              <a:ea typeface="Calibri" pitchFamily="34" charset="0"/>
              <a:cs typeface="Calibri" pitchFamily="34" charset="0"/>
            </a:endParaRPr>
          </a:p>
        </p:txBody>
      </p:sp>
      <p:sp>
        <p:nvSpPr>
          <p:cNvPr id="8" name="1 Başlık"/>
          <p:cNvSpPr txBox="1">
            <a:spLocks/>
          </p:cNvSpPr>
          <p:nvPr/>
        </p:nvSpPr>
        <p:spPr bwMode="auto">
          <a:xfrm>
            <a:off x="142844" y="571480"/>
            <a:ext cx="8715436" cy="135732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fontScale="90000"/>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Agricultural</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Production</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Statistics</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Group</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is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responsible</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for</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the</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following</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 </a:t>
            </a:r>
            <a:r>
              <a:rPr kumimoji="0" lang="tr-TR" sz="4400" b="1" i="0" u="none" strike="noStrike" kern="0" cap="none" spc="0" normalizeH="0" baseline="0" noProof="0" dirty="0" err="1" smtClean="0">
                <a:ln>
                  <a:noFill/>
                </a:ln>
                <a:solidFill>
                  <a:srgbClr val="C00000"/>
                </a:solidFill>
                <a:effectLst/>
                <a:uLnTx/>
                <a:uFillTx/>
                <a:latin typeface="Calibri" pitchFamily="34" charset="0"/>
                <a:ea typeface="Calibri" pitchFamily="34" charset="0"/>
                <a:cs typeface="Calibri" pitchFamily="34" charset="0"/>
              </a:rPr>
              <a:t>subjects</a:t>
            </a:r>
            <a:r>
              <a:rPr kumimoji="0" lang="tr-TR" sz="4400" b="1" i="0" u="none" strike="noStrike" kern="0" cap="none" spc="0" normalizeH="0" baseline="0" noProof="0" dirty="0" smtClean="0">
                <a:ln>
                  <a:noFill/>
                </a:ln>
                <a:solidFill>
                  <a:srgbClr val="C00000"/>
                </a:solidFill>
                <a:effectLst/>
                <a:uLnTx/>
                <a:uFillTx/>
                <a:latin typeface="Calibri" pitchFamily="34" charset="0"/>
                <a:ea typeface="Calibri" pitchFamily="34" charset="0"/>
                <a:cs typeface="Calibri" pitchFamily="34" charset="0"/>
              </a:rPr>
              <a:t>;</a:t>
            </a:r>
            <a:endParaRPr kumimoji="0" lang="tr-TR" sz="4400" b="0" i="0" u="none" strike="noStrike" kern="0" cap="none" spc="0" normalizeH="0" baseline="0" noProof="0" dirty="0">
              <a:ln>
                <a:noFill/>
              </a:ln>
              <a:solidFill>
                <a:srgbClr val="C00000"/>
              </a:solidFill>
              <a:effectLst/>
              <a:uLnTx/>
              <a:uFillTx/>
              <a:latin typeface="Calibri" pitchFamily="34" charset="0"/>
              <a:ea typeface="Calibri" pitchFamily="34" charset="0"/>
              <a:cs typeface="Calibri" pitchFamily="34" charset="0"/>
            </a:endParaRPr>
          </a:p>
        </p:txBody>
      </p:sp>
    </p:spTree>
  </p:cSld>
  <p:clrMapOvr>
    <a:masterClrMapping/>
  </p:clrMapOvr>
  <p:transition spd="med">
    <p:pull dir="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1173</TotalTime>
  <Words>1900</Words>
  <Application>Microsoft Office PowerPoint</Application>
  <PresentationFormat>On-screen Show (4:3)</PresentationFormat>
  <Paragraphs>270</Paragraphs>
  <Slides>43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Ofis Teması</vt:lpstr>
      <vt:lpstr>Çalışma Sayfası</vt:lpstr>
      <vt:lpstr>Turkish Statistical Institute (TurkStat)</vt:lpstr>
      <vt:lpstr>Slide 2</vt:lpstr>
      <vt:lpstr>Slide 3</vt:lpstr>
      <vt:lpstr>Slide 4</vt:lpstr>
      <vt:lpstr>Present administrative records at MoFAL</vt:lpstr>
      <vt:lpstr>The main variables are compiled in FRS</vt:lpstr>
      <vt:lpstr>Slide 7</vt:lpstr>
      <vt:lpstr>Agricultural Statistics Department</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tuik</dc:creator>
  <cp:lastModifiedBy>Mushawer</cp:lastModifiedBy>
  <cp:revision>220</cp:revision>
  <dcterms:created xsi:type="dcterms:W3CDTF">2006-12-22T08:39:23Z</dcterms:created>
  <dcterms:modified xsi:type="dcterms:W3CDTF">2015-02-23T11:01:42Z</dcterms:modified>
</cp:coreProperties>
</file>